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72"/>
  </p:notesMasterIdLst>
  <p:handoutMasterIdLst>
    <p:handoutMasterId r:id="rId73"/>
  </p:handoutMasterIdLst>
  <p:sldIdLst>
    <p:sldId id="291" r:id="rId2"/>
    <p:sldId id="331" r:id="rId3"/>
    <p:sldId id="332" r:id="rId4"/>
    <p:sldId id="333" r:id="rId5"/>
    <p:sldId id="334" r:id="rId6"/>
    <p:sldId id="335" r:id="rId7"/>
    <p:sldId id="336" r:id="rId8"/>
    <p:sldId id="337" r:id="rId9"/>
    <p:sldId id="338" r:id="rId10"/>
    <p:sldId id="339" r:id="rId11"/>
    <p:sldId id="340" r:id="rId12"/>
    <p:sldId id="341" r:id="rId13"/>
    <p:sldId id="342" r:id="rId14"/>
    <p:sldId id="343" r:id="rId15"/>
    <p:sldId id="344" r:id="rId16"/>
    <p:sldId id="345" r:id="rId17"/>
    <p:sldId id="346" r:id="rId18"/>
    <p:sldId id="347" r:id="rId19"/>
    <p:sldId id="348" r:id="rId20"/>
    <p:sldId id="349" r:id="rId21"/>
    <p:sldId id="350" r:id="rId22"/>
    <p:sldId id="351" r:id="rId23"/>
    <p:sldId id="352" r:id="rId24"/>
    <p:sldId id="353" r:id="rId25"/>
    <p:sldId id="354" r:id="rId26"/>
    <p:sldId id="355" r:id="rId27"/>
    <p:sldId id="356" r:id="rId28"/>
    <p:sldId id="357" r:id="rId29"/>
    <p:sldId id="358" r:id="rId30"/>
    <p:sldId id="359" r:id="rId31"/>
    <p:sldId id="360" r:id="rId32"/>
    <p:sldId id="361" r:id="rId33"/>
    <p:sldId id="362" r:id="rId34"/>
    <p:sldId id="363" r:id="rId35"/>
    <p:sldId id="364" r:id="rId36"/>
    <p:sldId id="365" r:id="rId37"/>
    <p:sldId id="366" r:id="rId38"/>
    <p:sldId id="367" r:id="rId39"/>
    <p:sldId id="368" r:id="rId40"/>
    <p:sldId id="369" r:id="rId41"/>
    <p:sldId id="400" r:id="rId42"/>
    <p:sldId id="371" r:id="rId43"/>
    <p:sldId id="373" r:id="rId44"/>
    <p:sldId id="374" r:id="rId45"/>
    <p:sldId id="375" r:id="rId46"/>
    <p:sldId id="376" r:id="rId47"/>
    <p:sldId id="377" r:id="rId48"/>
    <p:sldId id="378" r:id="rId49"/>
    <p:sldId id="401" r:id="rId50"/>
    <p:sldId id="379" r:id="rId51"/>
    <p:sldId id="380" r:id="rId52"/>
    <p:sldId id="381" r:id="rId53"/>
    <p:sldId id="382" r:id="rId54"/>
    <p:sldId id="383" r:id="rId55"/>
    <p:sldId id="384" r:id="rId56"/>
    <p:sldId id="385" r:id="rId57"/>
    <p:sldId id="386" r:id="rId58"/>
    <p:sldId id="387" r:id="rId59"/>
    <p:sldId id="388" r:id="rId60"/>
    <p:sldId id="389" r:id="rId61"/>
    <p:sldId id="390" r:id="rId62"/>
    <p:sldId id="391" r:id="rId63"/>
    <p:sldId id="392" r:id="rId64"/>
    <p:sldId id="393" r:id="rId65"/>
    <p:sldId id="394" r:id="rId66"/>
    <p:sldId id="395" r:id="rId67"/>
    <p:sldId id="396" r:id="rId68"/>
    <p:sldId id="397" r:id="rId69"/>
    <p:sldId id="398" r:id="rId70"/>
    <p:sldId id="399" r:id="rId71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1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400"/>
            <p14:sldId id="371"/>
            <p14:sldId id="373"/>
            <p14:sldId id="374"/>
            <p14:sldId id="375"/>
            <p14:sldId id="376"/>
            <p14:sldId id="377"/>
            <p14:sldId id="378"/>
            <p14:sldId id="401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93"/>
            <p14:sldId id="394"/>
            <p14:sldId id="395"/>
            <p14:sldId id="396"/>
            <p14:sldId id="397"/>
            <p14:sldId id="398"/>
            <p14:sldId id="3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56"/>
    <p:restoredTop sz="86259"/>
  </p:normalViewPr>
  <p:slideViewPr>
    <p:cSldViewPr>
      <p:cViewPr varScale="1">
        <p:scale>
          <a:sx n="110" d="100"/>
          <a:sy n="110" d="100"/>
        </p:scale>
        <p:origin x="206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4/11/23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1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examples 1 and 2, plus counting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BB6F8-47C8-B641-BD9C-53A3B8EAC7A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0645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order is enforced within a thread, but not between threads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BB6F8-47C8-B641-BD9C-53A3B8EAC7A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916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synch to deposit,</a:t>
            </a:r>
            <a:r>
              <a:rPr lang="en-US" baseline="0" dirty="0"/>
              <a:t> withdraw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BB6F8-47C8-B641-BD9C-53A3B8EAC7A1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056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synch to deposit,</a:t>
            </a:r>
            <a:r>
              <a:rPr lang="en-US" baseline="0" dirty="0"/>
              <a:t> withdraw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BB6F8-47C8-B641-BD9C-53A3B8EAC7A1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41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a synchronized block in </a:t>
            </a:r>
            <a:r>
              <a:rPr lang="en-US" dirty="0" err="1"/>
              <a:t>DepositorThread</a:t>
            </a:r>
            <a:r>
              <a:rPr lang="en-US" dirty="0"/>
              <a:t>, inside the for loop, </a:t>
            </a:r>
            <a:r>
              <a:rPr lang="en-US" dirty="0" err="1"/>
              <a:t>sync'ed</a:t>
            </a:r>
            <a:r>
              <a:rPr lang="en-US" dirty="0"/>
              <a:t> on acc.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BB6F8-47C8-B641-BD9C-53A3B8EAC7A1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645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Deadlock is a German melodic death metal band from </a:t>
            </a:r>
            <a:r>
              <a:rPr lang="en-US" dirty="0" err="1"/>
              <a:t>Schwarzenfeld</a:t>
            </a:r>
            <a:r>
              <a:rPr lang="en-US" dirty="0"/>
              <a:t>, Bavaria, Germany.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BB6F8-47C8-B641-BD9C-53A3B8EAC7A1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976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R7M97B7bLZU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Exceptions and Threads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9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1906"/>
            <a:ext cx="8229600" cy="58842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Code can further decouple the "throwing" logic from the "catching" logic: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void </a:t>
            </a:r>
            <a:r>
              <a:rPr lang="en-US" sz="2400" b="1" dirty="0" err="1">
                <a:latin typeface="Courier"/>
                <a:cs typeface="Courier"/>
              </a:rPr>
              <a:t>methodA</a:t>
            </a:r>
            <a:r>
              <a:rPr lang="en-US" sz="2400" b="1" dirty="0">
                <a:latin typeface="Courier"/>
                <a:cs typeface="Courier"/>
              </a:rPr>
              <a:t>() throws </a:t>
            </a:r>
            <a:r>
              <a:rPr lang="en-US" sz="2400" b="1" dirty="0" err="1">
                <a:latin typeface="Courier"/>
                <a:cs typeface="Courier"/>
              </a:rPr>
              <a:t>SomeException</a:t>
            </a:r>
            <a:r>
              <a:rPr lang="en-US" sz="2400" b="1" dirty="0">
                <a:latin typeface="Courier"/>
                <a:cs typeface="Courier"/>
              </a:rPr>
              <a:t> {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// code here that may throw </a:t>
            </a:r>
            <a:r>
              <a:rPr lang="en-US" sz="2400" b="1" dirty="0" err="1">
                <a:latin typeface="Courier"/>
                <a:cs typeface="Courier"/>
              </a:rPr>
              <a:t>SomeException</a:t>
            </a:r>
            <a:endParaRPr lang="en-US" sz="2400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void </a:t>
            </a:r>
            <a:r>
              <a:rPr lang="en-US" sz="2400" b="1" dirty="0" err="1">
                <a:latin typeface="Courier"/>
                <a:cs typeface="Courier"/>
              </a:rPr>
              <a:t>methodB</a:t>
            </a:r>
            <a:r>
              <a:rPr lang="en-US" sz="2400" b="1" dirty="0">
                <a:latin typeface="Courier"/>
                <a:cs typeface="Courier"/>
              </a:rPr>
              <a:t>() throws </a:t>
            </a:r>
            <a:r>
              <a:rPr lang="en-US" sz="2400" b="1" dirty="0" err="1">
                <a:latin typeface="Courier"/>
                <a:cs typeface="Courier"/>
              </a:rPr>
              <a:t>SomeException</a:t>
            </a:r>
            <a:r>
              <a:rPr lang="en-US" sz="2400" b="1" dirty="0">
                <a:latin typeface="Courier"/>
                <a:cs typeface="Courier"/>
              </a:rPr>
              <a:t> {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</a:t>
            </a:r>
            <a:r>
              <a:rPr lang="en-US" sz="2400" b="1" dirty="0" err="1">
                <a:latin typeface="Courier"/>
                <a:cs typeface="Courier"/>
              </a:rPr>
              <a:t>methodA</a:t>
            </a:r>
            <a:r>
              <a:rPr lang="en-US" sz="2400" b="1" dirty="0">
                <a:latin typeface="Courier"/>
                <a:cs typeface="Courier"/>
              </a:rPr>
              <a:t>()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void </a:t>
            </a:r>
            <a:r>
              <a:rPr lang="en-US" sz="2400" b="1" dirty="0" err="1">
                <a:latin typeface="Courier"/>
                <a:cs typeface="Courier"/>
              </a:rPr>
              <a:t>methodC</a:t>
            </a:r>
            <a:r>
              <a:rPr lang="en-US" sz="2400" b="1" dirty="0">
                <a:latin typeface="Courier"/>
                <a:cs typeface="Courier"/>
              </a:rPr>
              <a:t>() {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try { </a:t>
            </a:r>
            <a:r>
              <a:rPr lang="en-US" sz="2400" b="1" dirty="0" err="1">
                <a:latin typeface="Courier"/>
                <a:cs typeface="Courier"/>
              </a:rPr>
              <a:t>methodB</a:t>
            </a:r>
            <a:r>
              <a:rPr lang="en-US" sz="2400" b="1" dirty="0">
                <a:latin typeface="Courier"/>
                <a:cs typeface="Courier"/>
              </a:rPr>
              <a:t>(); } 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catch (</a:t>
            </a:r>
            <a:r>
              <a:rPr lang="en-US" sz="2400" b="1" dirty="0" err="1">
                <a:latin typeface="Courier"/>
                <a:cs typeface="Courier"/>
              </a:rPr>
              <a:t>SomeException</a:t>
            </a:r>
            <a:r>
              <a:rPr lang="en-US" sz="2400" b="1" dirty="0">
                <a:latin typeface="Courier"/>
                <a:cs typeface="Courier"/>
              </a:rPr>
              <a:t> e) </a:t>
            </a:r>
            <a:br>
              <a:rPr lang="en-US" sz="2400" b="1" dirty="0">
                <a:latin typeface="Courier"/>
                <a:cs typeface="Courier"/>
              </a:rPr>
            </a:br>
            <a:r>
              <a:rPr lang="en-US" sz="2400" b="1" dirty="0">
                <a:latin typeface="Courier"/>
                <a:cs typeface="Courier"/>
              </a:rPr>
              <a:t>   { … }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213047" y="2963336"/>
            <a:ext cx="3810000" cy="30469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If a method wants to call some code that may throw an exception, the method must either handle it (with a catch block) or pass it back to the calling method (add "throws" to the declaration line).</a:t>
            </a:r>
          </a:p>
        </p:txBody>
      </p:sp>
    </p:spTree>
    <p:extLst>
      <p:ext uri="{BB962C8B-B14F-4D97-AF65-F5344CB8AC3E}">
        <p14:creationId xmlns:p14="http://schemas.microsoft.com/office/powerpoint/2010/main" val="15951253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5944" y="2499230"/>
            <a:ext cx="2261810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err="1"/>
              <a:t>methodB</a:t>
            </a:r>
            <a:r>
              <a:rPr lang="en-US" sz="2800" dirty="0"/>
              <a:t>()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95944" y="3403244"/>
            <a:ext cx="2261810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err="1"/>
              <a:t>methodC</a:t>
            </a:r>
            <a:r>
              <a:rPr lang="en-US" sz="2800" dirty="0"/>
              <a:t>()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5944" y="4289678"/>
            <a:ext cx="2261810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/>
              <a:t>main()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5944" y="1589668"/>
            <a:ext cx="2261810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 err="1"/>
              <a:t>methodA</a:t>
            </a:r>
            <a:r>
              <a:rPr lang="en-US" sz="2800" dirty="0"/>
              <a:t>()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5944" y="108858"/>
            <a:ext cx="2261810" cy="5232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Call Stack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43048" y="229810"/>
            <a:ext cx="3386667" cy="1200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A throws an exception.</a:t>
            </a:r>
          </a:p>
          <a:p>
            <a:r>
              <a:rPr lang="en-US" sz="2400" dirty="0"/>
              <a:t>Java looks for a catch block in A.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43048" y="1899066"/>
            <a:ext cx="3386667" cy="1200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There is no catch block in A.  Java looks for a catch block in B.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943048" y="3619941"/>
            <a:ext cx="3386667" cy="1200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There is no catch block in B.  Java looks for a catch block in C.</a:t>
            </a:r>
          </a:p>
        </p:txBody>
      </p:sp>
      <p:cxnSp>
        <p:nvCxnSpPr>
          <p:cNvPr id="13" name="Straight Arrow Connector 12"/>
          <p:cNvCxnSpPr>
            <a:stCxn id="9" idx="1"/>
            <a:endCxn id="7" idx="3"/>
          </p:cNvCxnSpPr>
          <p:nvPr/>
        </p:nvCxnSpPr>
        <p:spPr>
          <a:xfrm flipH="1">
            <a:off x="2457754" y="829974"/>
            <a:ext cx="1485294" cy="10213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0" idx="1"/>
            <a:endCxn id="4" idx="3"/>
          </p:cNvCxnSpPr>
          <p:nvPr/>
        </p:nvCxnSpPr>
        <p:spPr>
          <a:xfrm flipH="1">
            <a:off x="2457754" y="2499230"/>
            <a:ext cx="1485294" cy="2616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1"/>
            <a:endCxn id="5" idx="3"/>
          </p:cNvCxnSpPr>
          <p:nvPr/>
        </p:nvCxnSpPr>
        <p:spPr>
          <a:xfrm flipH="1" flipV="1">
            <a:off x="2457754" y="3664854"/>
            <a:ext cx="1485294" cy="55525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37889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5430"/>
            <a:ext cx="8229600" cy="5690734"/>
          </a:xfrm>
        </p:spPr>
        <p:txBody>
          <a:bodyPr>
            <a:normAutofit/>
          </a:bodyPr>
          <a:lstStyle/>
          <a:p>
            <a:r>
              <a:rPr lang="en-US" dirty="0"/>
              <a:t>"Normal" Exceptions</a:t>
            </a:r>
          </a:p>
          <a:p>
            <a:pPr lvl="1"/>
            <a:r>
              <a:rPr lang="en-US" dirty="0"/>
              <a:t>Inherit from class </a:t>
            </a:r>
            <a:r>
              <a:rPr lang="en-US" b="1" dirty="0">
                <a:latin typeface="Courier"/>
                <a:cs typeface="Courier"/>
              </a:rPr>
              <a:t>Exception</a:t>
            </a:r>
            <a:r>
              <a:rPr lang="en-US" dirty="0"/>
              <a:t>.  Must be caught with a try block somewhere.</a:t>
            </a:r>
          </a:p>
          <a:p>
            <a:r>
              <a:rPr lang="en-US" dirty="0"/>
              <a:t>Runtime Exceptions</a:t>
            </a:r>
          </a:p>
          <a:p>
            <a:pPr lvl="1"/>
            <a:r>
              <a:rPr lang="en-US" dirty="0"/>
              <a:t>Inherit from class </a:t>
            </a:r>
            <a:r>
              <a:rPr lang="en-US" b="1" dirty="0" err="1">
                <a:latin typeface="Courier"/>
                <a:cs typeface="Courier"/>
              </a:rPr>
              <a:t>RuntimeException</a:t>
            </a:r>
            <a:r>
              <a:rPr lang="en-US" dirty="0"/>
              <a:t>.  Do not have to be caught.</a:t>
            </a:r>
          </a:p>
          <a:p>
            <a:pPr lvl="1"/>
            <a:r>
              <a:rPr lang="en-US" dirty="0" err="1"/>
              <a:t>DivideByZeroException</a:t>
            </a:r>
            <a:r>
              <a:rPr lang="en-US" dirty="0"/>
              <a:t>, </a:t>
            </a:r>
            <a:r>
              <a:rPr lang="en-US" dirty="0" err="1"/>
              <a:t>IndexOutOfboundsException</a:t>
            </a:r>
            <a:r>
              <a:rPr lang="en-US" dirty="0"/>
              <a:t>, </a:t>
            </a:r>
            <a:r>
              <a:rPr lang="en-US" dirty="0" err="1"/>
              <a:t>NullPointerException</a:t>
            </a:r>
            <a:r>
              <a:rPr lang="en-US" dirty="0"/>
              <a:t>.</a:t>
            </a:r>
          </a:p>
          <a:p>
            <a:r>
              <a:rPr lang="en-US" dirty="0"/>
              <a:t>Errors</a:t>
            </a:r>
          </a:p>
          <a:p>
            <a:pPr lvl="1"/>
            <a:r>
              <a:rPr lang="en-US" dirty="0"/>
              <a:t>Inherit from class </a:t>
            </a:r>
            <a:r>
              <a:rPr lang="en-US" b="1" dirty="0">
                <a:latin typeface="Courier"/>
                <a:cs typeface="Courier"/>
              </a:rPr>
              <a:t>Error</a:t>
            </a:r>
            <a:r>
              <a:rPr lang="en-US" dirty="0"/>
              <a:t>.  Do not have to be caught because they indicate something a reasonable application probably can't recover from anyway (e.g., out of memory, stack overflow).</a:t>
            </a:r>
          </a:p>
        </p:txBody>
      </p:sp>
    </p:spTree>
    <p:extLst>
      <p:ext uri="{BB962C8B-B14F-4D97-AF65-F5344CB8AC3E}">
        <p14:creationId xmlns:p14="http://schemas.microsoft.com/office/powerpoint/2010/main" val="7119331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some methods that force you to write error-handling code.  Won't compile without the try-catch.</a:t>
            </a:r>
          </a:p>
          <a:p>
            <a:r>
              <a:rPr lang="en-US" dirty="0"/>
              <a:t>Wrap the error-causing code in a try block (can wrap as much code as you want), and then put a catch block and try to do something intelligent in it (can be as simple as printing a message.)</a:t>
            </a:r>
          </a:p>
        </p:txBody>
      </p:sp>
    </p:spTree>
    <p:extLst>
      <p:ext uri="{BB962C8B-B14F-4D97-AF65-F5344CB8AC3E}">
        <p14:creationId xmlns:p14="http://schemas.microsoft.com/office/powerpoint/2010/main" val="397637019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advanced stuff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Writing your own Exception classes</a:t>
            </a:r>
          </a:p>
          <a:p>
            <a:r>
              <a:rPr lang="en-US" dirty="0"/>
              <a:t>Writing your own methods that throw Exceptions (you can also throw exceptions that come with Java)</a:t>
            </a:r>
          </a:p>
          <a:p>
            <a:r>
              <a:rPr lang="en-US" dirty="0"/>
              <a:t>Beyond the scope of this class; consult a Java book; won't be necessary for projects or exams.</a:t>
            </a:r>
          </a:p>
          <a:p>
            <a:r>
              <a:rPr lang="en-US" dirty="0"/>
              <a:t>C++ also has exceptions; other languages too.</a:t>
            </a:r>
          </a:p>
        </p:txBody>
      </p:sp>
    </p:spTree>
    <p:extLst>
      <p:ext uri="{BB962C8B-B14F-4D97-AF65-F5344CB8AC3E}">
        <p14:creationId xmlns:p14="http://schemas.microsoft.com/office/powerpoint/2010/main" val="116268869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Threads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809" y="1212019"/>
            <a:ext cx="6654800" cy="469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24616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74952"/>
            <a:ext cx="8229600" cy="5751211"/>
          </a:xfrm>
        </p:spPr>
        <p:txBody>
          <a:bodyPr/>
          <a:lstStyle/>
          <a:p>
            <a:r>
              <a:rPr lang="en-US" dirty="0"/>
              <a:t>Most programs you write do one thing at a time. </a:t>
            </a:r>
          </a:p>
          <a:p>
            <a:r>
              <a:rPr lang="en-US" dirty="0"/>
              <a:t>Execution proceeds in a linear fashion, where the previous command always completes before the next one starts.</a:t>
            </a:r>
          </a:p>
          <a:p>
            <a:r>
              <a:rPr lang="en-US" dirty="0"/>
              <a:t>Sometimes we need to write programs that do multiple things at once.</a:t>
            </a:r>
          </a:p>
        </p:txBody>
      </p:sp>
    </p:spTree>
    <p:extLst>
      <p:ext uri="{BB962C8B-B14F-4D97-AF65-F5344CB8AC3E}">
        <p14:creationId xmlns:p14="http://schemas.microsoft.com/office/powerpoint/2010/main" val="184290077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74952"/>
            <a:ext cx="8229600" cy="5751211"/>
          </a:xfrm>
        </p:spPr>
        <p:txBody>
          <a:bodyPr/>
          <a:lstStyle/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Display a loading animation while accessing a big file.</a:t>
            </a:r>
          </a:p>
          <a:p>
            <a:pPr lvl="2"/>
            <a:r>
              <a:rPr lang="en-US" dirty="0"/>
              <a:t>e.g., web browsers</a:t>
            </a:r>
          </a:p>
          <a:p>
            <a:pPr lvl="1"/>
            <a:r>
              <a:rPr lang="en-US" dirty="0"/>
              <a:t>Handling requests in a client-server application.</a:t>
            </a:r>
          </a:p>
          <a:p>
            <a:pPr lvl="2"/>
            <a:r>
              <a:rPr lang="en-US" dirty="0"/>
              <a:t>e.g., web servers</a:t>
            </a:r>
          </a:p>
          <a:p>
            <a:pPr lvl="1"/>
            <a:r>
              <a:rPr lang="en-US" dirty="0"/>
              <a:t>Monitoring some situation in the background while letting the program do other things.</a:t>
            </a:r>
          </a:p>
          <a:p>
            <a:pPr lvl="2"/>
            <a:r>
              <a:rPr lang="en-US" dirty="0"/>
              <a:t>e.g., your email application</a:t>
            </a:r>
          </a:p>
          <a:p>
            <a:pPr lvl="1"/>
            <a:r>
              <a:rPr lang="en-US" dirty="0"/>
              <a:t>Games, games, games (and other GUI stuff)</a:t>
            </a:r>
          </a:p>
          <a:p>
            <a:pPr lvl="2"/>
            <a:r>
              <a:rPr lang="en-US" dirty="0"/>
              <a:t>Separate threads to handle information coming from keyboard, mouse, network.</a:t>
            </a:r>
          </a:p>
        </p:txBody>
      </p:sp>
    </p:spTree>
    <p:extLst>
      <p:ext uri="{BB962C8B-B14F-4D97-AF65-F5344CB8AC3E}">
        <p14:creationId xmlns:p14="http://schemas.microsoft.com/office/powerpoint/2010/main" val="476735165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238"/>
            <a:ext cx="8229600" cy="5714925"/>
          </a:xfrm>
        </p:spPr>
        <p:txBody>
          <a:bodyPr/>
          <a:lstStyle/>
          <a:p>
            <a:r>
              <a:rPr lang="en-US" dirty="0"/>
              <a:t>A single CPU really can't do multiple things at once.</a:t>
            </a:r>
          </a:p>
          <a:p>
            <a:pPr lvl="1"/>
            <a:r>
              <a:rPr lang="en-US" dirty="0"/>
              <a:t>If you have multiple CPUs, OK.</a:t>
            </a:r>
          </a:p>
          <a:p>
            <a:r>
              <a:rPr lang="en-US" dirty="0"/>
              <a:t>Simulated by switching back and forth between tasks really quickly.</a:t>
            </a:r>
          </a:p>
        </p:txBody>
      </p:sp>
    </p:spTree>
    <p:extLst>
      <p:ext uri="{BB962C8B-B14F-4D97-AF65-F5344CB8AC3E}">
        <p14:creationId xmlns:p14="http://schemas.microsoft.com/office/powerpoint/2010/main" val="226431198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2981"/>
          </a:xfrm>
        </p:spPr>
        <p:txBody>
          <a:bodyPr>
            <a:normAutofit/>
          </a:bodyPr>
          <a:lstStyle/>
          <a:p>
            <a:r>
              <a:rPr lang="en-US" dirty="0"/>
              <a:t>Processes </a:t>
            </a:r>
            <a:r>
              <a:rPr lang="en-US" dirty="0" err="1"/>
              <a:t>vs</a:t>
            </a:r>
            <a:r>
              <a:rPr lang="en-US" dirty="0"/>
              <a:t> threads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67620"/>
            <a:ext cx="8229600" cy="5158544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i="1" dirty="0"/>
              <a:t>process</a:t>
            </a:r>
            <a:r>
              <a:rPr lang="en-US" dirty="0"/>
              <a:t> is a self-contained execution environment.  </a:t>
            </a:r>
          </a:p>
          <a:p>
            <a:pPr lvl="1"/>
            <a:r>
              <a:rPr lang="en-US" dirty="0"/>
              <a:t>Process is often synonymous with "program" or "application" but not always.</a:t>
            </a:r>
          </a:p>
          <a:p>
            <a:pPr lvl="1"/>
            <a:r>
              <a:rPr lang="en-US" dirty="0"/>
              <a:t>Most importantly, each process has its own memory space.</a:t>
            </a:r>
          </a:p>
          <a:p>
            <a:pPr lvl="1"/>
            <a:r>
              <a:rPr lang="en-US" dirty="0"/>
              <a:t>Processes can communicate with each other through </a:t>
            </a:r>
            <a:r>
              <a:rPr lang="en-US" dirty="0" err="1"/>
              <a:t>interprocess</a:t>
            </a:r>
            <a:r>
              <a:rPr lang="en-US" dirty="0"/>
              <a:t> communication (IPC) [see networking class]</a:t>
            </a:r>
          </a:p>
        </p:txBody>
      </p:sp>
    </p:spTree>
    <p:extLst>
      <p:ext uri="{BB962C8B-B14F-4D97-AF65-F5344CB8AC3E}">
        <p14:creationId xmlns:p14="http://schemas.microsoft.com/office/powerpoint/2010/main" val="28812230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you do when a program encounters an anomalous, unusual event?  </a:t>
            </a:r>
          </a:p>
          <a:p>
            <a:pPr lvl="1"/>
            <a:r>
              <a:rPr lang="en-US" dirty="0"/>
              <a:t>Try to open a file and it's not there</a:t>
            </a:r>
          </a:p>
          <a:p>
            <a:pPr lvl="1"/>
            <a:r>
              <a:rPr lang="en-US" dirty="0"/>
              <a:t>Try to convert a string to an integer and it's not a valid integer</a:t>
            </a:r>
          </a:p>
          <a:p>
            <a:pPr lvl="1"/>
            <a:r>
              <a:rPr lang="en-US" dirty="0"/>
              <a:t>Try to dereference a pointer and it's null</a:t>
            </a:r>
          </a:p>
        </p:txBody>
      </p:sp>
    </p:spTree>
    <p:extLst>
      <p:ext uri="{BB962C8B-B14F-4D97-AF65-F5344CB8AC3E}">
        <p14:creationId xmlns:p14="http://schemas.microsoft.com/office/powerpoint/2010/main" val="1439217453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2981"/>
          </a:xfrm>
        </p:spPr>
        <p:txBody>
          <a:bodyPr>
            <a:normAutofit/>
          </a:bodyPr>
          <a:lstStyle/>
          <a:p>
            <a:r>
              <a:rPr lang="en-US" dirty="0"/>
              <a:t>Processes </a:t>
            </a:r>
            <a:r>
              <a:rPr lang="en-US" dirty="0" err="1"/>
              <a:t>vs</a:t>
            </a:r>
            <a:r>
              <a:rPr lang="en-US" dirty="0"/>
              <a:t> threads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67620"/>
            <a:ext cx="8229600" cy="5158544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i="1" dirty="0"/>
              <a:t>thread </a:t>
            </a:r>
            <a:r>
              <a:rPr lang="en-US" dirty="0"/>
              <a:t>is an execution environment within a process.</a:t>
            </a:r>
          </a:p>
          <a:p>
            <a:pPr lvl="1"/>
            <a:r>
              <a:rPr lang="en-US" dirty="0"/>
              <a:t>Within a process, there can be multiple threads, and they all share the same memory space.</a:t>
            </a:r>
          </a:p>
          <a:p>
            <a:pPr lvl="1"/>
            <a:r>
              <a:rPr lang="en-US" dirty="0"/>
              <a:t>Threads communicate with each other through variables (memory is shared, so variable are shared among threads).</a:t>
            </a:r>
          </a:p>
          <a:p>
            <a:r>
              <a:rPr lang="en-US" dirty="0"/>
              <a:t>By default, all programs are single-threaded.</a:t>
            </a:r>
          </a:p>
          <a:p>
            <a:pPr lvl="1"/>
            <a:r>
              <a:rPr lang="en-US" dirty="0"/>
              <a:t>These are the kinds of programs you've been writing so far.</a:t>
            </a:r>
          </a:p>
        </p:txBody>
      </p:sp>
    </p:spTree>
    <p:extLst>
      <p:ext uri="{BB962C8B-B14F-4D97-AF65-F5344CB8AC3E}">
        <p14:creationId xmlns:p14="http://schemas.microsoft.com/office/powerpoint/2010/main" val="2043389376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 Threads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 thread is associated with a </a:t>
            </a:r>
            <a:r>
              <a:rPr lang="en-US" dirty="0">
                <a:latin typeface="Courier"/>
                <a:cs typeface="Courier"/>
              </a:rPr>
              <a:t>Thread</a:t>
            </a:r>
            <a:r>
              <a:rPr lang="en-US" dirty="0"/>
              <a:t> object.</a:t>
            </a:r>
          </a:p>
          <a:p>
            <a:r>
              <a:rPr lang="en-US" dirty="0"/>
              <a:t>The Thread class has a single method that you will override:</a:t>
            </a:r>
            <a:br>
              <a:rPr lang="en-US" dirty="0"/>
            </a:br>
            <a:r>
              <a:rPr lang="en-US" dirty="0">
                <a:latin typeface="Courier"/>
                <a:cs typeface="Courier"/>
              </a:rPr>
              <a:t>  public void run()</a:t>
            </a:r>
          </a:p>
          <a:p>
            <a:r>
              <a:rPr lang="en-US" dirty="0"/>
              <a:t>The code inside this method defines what the thread will do.</a:t>
            </a:r>
          </a:p>
          <a:p>
            <a:r>
              <a:rPr lang="en-US" dirty="0"/>
              <a:t>To start the thread, call the </a:t>
            </a:r>
            <a:r>
              <a:rPr lang="en-US" dirty="0">
                <a:latin typeface="Courier"/>
                <a:cs typeface="Courier"/>
              </a:rPr>
              <a:t>start()</a:t>
            </a:r>
            <a:r>
              <a:rPr lang="en-US" dirty="0"/>
              <a:t> method.</a:t>
            </a:r>
          </a:p>
          <a:p>
            <a:pPr lvl="1"/>
            <a:r>
              <a:rPr lang="en-US" dirty="0"/>
              <a:t>You never directly call </a:t>
            </a:r>
            <a:r>
              <a:rPr lang="en-US" dirty="0">
                <a:latin typeface="Courier"/>
                <a:cs typeface="Courier"/>
              </a:rPr>
              <a:t>run()</a:t>
            </a:r>
            <a:r>
              <a:rPr lang="en-US" dirty="0"/>
              <a:t> yourself.  </a:t>
            </a:r>
          </a:p>
        </p:txBody>
      </p:sp>
    </p:spTree>
    <p:extLst>
      <p:ext uri="{BB962C8B-B14F-4D97-AF65-F5344CB8AC3E}">
        <p14:creationId xmlns:p14="http://schemas.microsoft.com/office/powerpoint/2010/main" val="686759608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ThreadEx1, ThreadEx2, </a:t>
            </a:r>
            <a:r>
              <a:rPr lang="en-US" dirty="0" err="1"/>
              <a:t>CountingEx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61267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call to start() </a:t>
            </a:r>
            <a:r>
              <a:rPr lang="en-US" b="1" i="1" dirty="0"/>
              <a:t>returns immediately</a:t>
            </a:r>
            <a:r>
              <a:rPr lang="en-US" dirty="0"/>
              <a:t>.</a:t>
            </a:r>
          </a:p>
          <a:p>
            <a:r>
              <a:rPr lang="en-US" dirty="0"/>
              <a:t>The code in run() then starts running in a thread parallel to your main program.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5295" y="3413276"/>
            <a:ext cx="2312610" cy="23083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rest of main()</a:t>
            </a:r>
          </a:p>
          <a:p>
            <a:endParaRPr lang="en-US" sz="2400" dirty="0"/>
          </a:p>
          <a:p>
            <a:r>
              <a:rPr lang="en-US" sz="2400" dirty="0"/>
              <a:t>print message that </a:t>
            </a:r>
          </a:p>
          <a:p>
            <a:r>
              <a:rPr lang="en-US" sz="2400" dirty="0"/>
              <a:t>both threads have started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975049" y="3410857"/>
            <a:ext cx="2910114" cy="2677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t2's run()</a:t>
            </a:r>
          </a:p>
          <a:p>
            <a:br>
              <a:rPr lang="en-US" sz="2400" dirty="0"/>
            </a:br>
            <a:r>
              <a:rPr lang="en-US" sz="2400" dirty="0"/>
              <a:t>print 0</a:t>
            </a:r>
          </a:p>
          <a:p>
            <a:r>
              <a:rPr lang="en-US" sz="2400" dirty="0"/>
              <a:t>print 1</a:t>
            </a:r>
          </a:p>
          <a:p>
            <a:r>
              <a:rPr lang="en-US" sz="2400" dirty="0"/>
              <a:t>print 2</a:t>
            </a:r>
          </a:p>
          <a:p>
            <a:r>
              <a:rPr lang="en-US" sz="2400" dirty="0"/>
              <a:t>print 3</a:t>
            </a:r>
          </a:p>
          <a:p>
            <a:r>
              <a:rPr lang="en-US" sz="2400" dirty="0"/>
              <a:t>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97238" y="3413276"/>
            <a:ext cx="3168953" cy="26776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t1's run()</a:t>
            </a:r>
          </a:p>
          <a:p>
            <a:endParaRPr lang="en-US" sz="2400" dirty="0"/>
          </a:p>
          <a:p>
            <a:r>
              <a:rPr lang="en-US" sz="2400" dirty="0"/>
              <a:t>print 0</a:t>
            </a:r>
          </a:p>
          <a:p>
            <a:r>
              <a:rPr lang="en-US" sz="2400" dirty="0"/>
              <a:t>print 1</a:t>
            </a:r>
          </a:p>
          <a:p>
            <a:r>
              <a:rPr lang="en-US" sz="2400" dirty="0"/>
              <a:t>print 2</a:t>
            </a:r>
          </a:p>
          <a:p>
            <a:r>
              <a:rPr lang="en-US" sz="2400" dirty="0"/>
              <a:t>print 3</a:t>
            </a:r>
          </a:p>
          <a:p>
            <a:r>
              <a:rPr lang="en-US" sz="24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75557926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Sleeping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Threads can go to sleep, which pauses that thread for a certain amount of time.</a:t>
            </a:r>
          </a:p>
          <a:p>
            <a:r>
              <a:rPr lang="en-US" dirty="0"/>
              <a:t>During that time, the CPU will only deal with other threads.</a:t>
            </a:r>
          </a:p>
          <a:p>
            <a:r>
              <a:rPr lang="en-US" dirty="0"/>
              <a:t>After the time is elapsed, the thread wakes up and continues.</a:t>
            </a:r>
          </a:p>
        </p:txBody>
      </p:sp>
    </p:spTree>
    <p:extLst>
      <p:ext uri="{BB962C8B-B14F-4D97-AF65-F5344CB8AC3E}">
        <p14:creationId xmlns:p14="http://schemas.microsoft.com/office/powerpoint/2010/main" val="25860914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4000"/>
            <a:ext cx="8229600" cy="58721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200" dirty="0"/>
              <a:t>Good sleep</a:t>
            </a:r>
          </a:p>
          <a:p>
            <a:pPr marL="0" indent="0">
              <a:buNone/>
            </a:pPr>
            <a:r>
              <a:rPr lang="en-US" sz="2600" b="1" dirty="0" err="1">
                <a:latin typeface="Courier"/>
                <a:cs typeface="Courier"/>
              </a:rPr>
              <a:t>System.out.println</a:t>
            </a:r>
            <a:r>
              <a:rPr lang="en-US" sz="2600" b="1" dirty="0">
                <a:latin typeface="Courier"/>
                <a:cs typeface="Courier"/>
              </a:rPr>
              <a:t>("Falling asleep!")</a:t>
            </a:r>
          </a:p>
          <a:p>
            <a:pPr marL="0" indent="0">
              <a:buNone/>
            </a:pPr>
            <a:r>
              <a:rPr lang="en-US" sz="2600" b="1" dirty="0">
                <a:latin typeface="Courier"/>
                <a:cs typeface="Courier"/>
              </a:rPr>
              <a:t>try</a:t>
            </a:r>
          </a:p>
          <a:p>
            <a:pPr marL="0" indent="0">
              <a:buNone/>
            </a:pPr>
            <a:r>
              <a:rPr lang="en-US" sz="2600" b="1" dirty="0">
                <a:latin typeface="Courier"/>
                <a:cs typeface="Courier"/>
              </a:rPr>
              <a:t>{</a:t>
            </a:r>
          </a:p>
          <a:p>
            <a:pPr marL="0" indent="0">
              <a:buNone/>
            </a:pPr>
            <a:r>
              <a:rPr lang="en-US" sz="2600" b="1" dirty="0">
                <a:latin typeface="Courier"/>
                <a:cs typeface="Courier"/>
              </a:rPr>
              <a:t>  // goes to sleep for one second</a:t>
            </a:r>
          </a:p>
          <a:p>
            <a:pPr marL="0" indent="0">
              <a:buNone/>
            </a:pPr>
            <a:r>
              <a:rPr lang="en-US" sz="2600" b="1" dirty="0">
                <a:latin typeface="Courier"/>
                <a:cs typeface="Courier"/>
              </a:rPr>
              <a:t>  </a:t>
            </a:r>
            <a:r>
              <a:rPr lang="en-US" sz="2600" b="1" dirty="0" err="1">
                <a:latin typeface="Courier"/>
                <a:cs typeface="Courier"/>
              </a:rPr>
              <a:t>Thread.sleep</a:t>
            </a:r>
            <a:r>
              <a:rPr lang="en-US" sz="2600" b="1" dirty="0">
                <a:latin typeface="Courier"/>
                <a:cs typeface="Courier"/>
              </a:rPr>
              <a:t>(1000) </a:t>
            </a:r>
          </a:p>
          <a:p>
            <a:pPr marL="0" indent="0">
              <a:buNone/>
            </a:pPr>
            <a:r>
              <a:rPr lang="en-US" sz="2600" b="1" dirty="0">
                <a:latin typeface="Courier"/>
                <a:cs typeface="Courier"/>
              </a:rPr>
              <a:t>} catch (</a:t>
            </a:r>
            <a:r>
              <a:rPr lang="en-US" sz="2600" b="1" dirty="0" err="1">
                <a:latin typeface="Courier"/>
                <a:cs typeface="Courier"/>
              </a:rPr>
              <a:t>InterruptedException</a:t>
            </a:r>
            <a:r>
              <a:rPr lang="en-US" sz="2600" b="1" dirty="0">
                <a:latin typeface="Courier"/>
                <a:cs typeface="Courier"/>
              </a:rPr>
              <a:t> e) { }</a:t>
            </a:r>
          </a:p>
          <a:p>
            <a:pPr marL="0" indent="0">
              <a:buNone/>
            </a:pPr>
            <a:endParaRPr lang="en-US" sz="2600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600" b="1" dirty="0" err="1">
                <a:latin typeface="Courier"/>
                <a:cs typeface="Courier"/>
              </a:rPr>
              <a:t>System.out.println</a:t>
            </a:r>
            <a:r>
              <a:rPr lang="en-US" sz="2600" b="1" dirty="0">
                <a:latin typeface="Courier"/>
                <a:cs typeface="Courier"/>
              </a:rPr>
              <a:t>("Now I'm awake!")</a:t>
            </a:r>
          </a:p>
        </p:txBody>
      </p:sp>
    </p:spTree>
    <p:extLst>
      <p:ext uri="{BB962C8B-B14F-4D97-AF65-F5344CB8AC3E}">
        <p14:creationId xmlns:p14="http://schemas.microsoft.com/office/powerpoint/2010/main" val="2084515748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Bad sleep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>
                <a:latin typeface="Courier"/>
                <a:cs typeface="Courier"/>
              </a:rPr>
              <a:t>int</a:t>
            </a:r>
            <a:r>
              <a:rPr lang="en-US" sz="2400" b="1" dirty="0">
                <a:latin typeface="Courier"/>
                <a:cs typeface="Courier"/>
              </a:rPr>
              <a:t> start = </a:t>
            </a:r>
            <a:r>
              <a:rPr lang="en-US" sz="2400" b="1" dirty="0" err="1">
                <a:latin typeface="Courier"/>
                <a:cs typeface="Courier"/>
              </a:rPr>
              <a:t>System.currentTimeMillis</a:t>
            </a:r>
            <a:r>
              <a:rPr lang="en-US" sz="2400" b="1" dirty="0">
                <a:latin typeface="Courier"/>
                <a:cs typeface="Courier"/>
              </a:rPr>
              <a:t>()</a:t>
            </a:r>
          </a:p>
          <a:p>
            <a:pPr marL="0" indent="0">
              <a:buNone/>
            </a:pPr>
            <a:r>
              <a:rPr lang="en-US" sz="2400" b="1" dirty="0" err="1">
                <a:latin typeface="Courier"/>
                <a:cs typeface="Courier"/>
              </a:rPr>
              <a:t>int</a:t>
            </a:r>
            <a:r>
              <a:rPr lang="en-US" sz="2400" b="1" dirty="0">
                <a:latin typeface="Courier"/>
                <a:cs typeface="Courier"/>
              </a:rPr>
              <a:t> finish = start + 1000;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while (</a:t>
            </a:r>
            <a:r>
              <a:rPr lang="en-US" sz="2400" b="1" dirty="0" err="1">
                <a:latin typeface="Courier"/>
                <a:cs typeface="Courier"/>
              </a:rPr>
              <a:t>System.currentTimeMillis</a:t>
            </a:r>
            <a:r>
              <a:rPr lang="en-US" sz="2400" b="1" dirty="0">
                <a:latin typeface="Courier"/>
                <a:cs typeface="Courier"/>
              </a:rPr>
              <a:t>() &lt; finish)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{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7959478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InterruptedException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thread methods throw </a:t>
            </a:r>
            <a:r>
              <a:rPr lang="en-US" dirty="0" err="1"/>
              <a:t>InterruptedException</a:t>
            </a:r>
            <a:r>
              <a:rPr lang="en-US" dirty="0"/>
              <a:t>, which must be caught.</a:t>
            </a:r>
          </a:p>
          <a:p>
            <a:r>
              <a:rPr lang="en-US" dirty="0"/>
              <a:t>You can decide what to do with it.</a:t>
            </a:r>
          </a:p>
          <a:p>
            <a:r>
              <a:rPr lang="en-US" dirty="0"/>
              <a:t>Fine to ignore it (for this course).</a:t>
            </a:r>
          </a:p>
        </p:txBody>
      </p:sp>
    </p:spTree>
    <p:extLst>
      <p:ext uri="{BB962C8B-B14F-4D97-AF65-F5344CB8AC3E}">
        <p14:creationId xmlns:p14="http://schemas.microsoft.com/office/powerpoint/2010/main" val="1807145522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Also common to want to pause execution of a thread until another thread finishes.</a:t>
            </a:r>
          </a:p>
          <a:p>
            <a:r>
              <a:rPr lang="en-US" dirty="0"/>
              <a:t>If t is a thread object, you can call</a:t>
            </a:r>
            <a:br>
              <a:rPr lang="en-US" dirty="0"/>
            </a:br>
            <a:r>
              <a:rPr lang="en-US" dirty="0"/>
              <a:t> 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t.join</a:t>
            </a:r>
            <a:r>
              <a:rPr lang="en-US" b="1" dirty="0">
                <a:latin typeface="Courier"/>
                <a:cs typeface="Courier"/>
              </a:rPr>
              <a:t>()</a:t>
            </a:r>
            <a:br>
              <a:rPr lang="en-US" b="1" dirty="0">
                <a:latin typeface="Courier"/>
                <a:cs typeface="Courier"/>
              </a:rPr>
            </a:br>
            <a:br>
              <a:rPr lang="en-US" b="1" dirty="0">
                <a:latin typeface="Courier"/>
                <a:cs typeface="Courier"/>
              </a:rPr>
            </a:br>
            <a:r>
              <a:rPr lang="en-US" dirty="0"/>
              <a:t>This will pause the current thread (</a:t>
            </a:r>
            <a:r>
              <a:rPr lang="en-US" i="1" dirty="0"/>
              <a:t>a la</a:t>
            </a:r>
            <a:r>
              <a:rPr lang="en-US" dirty="0"/>
              <a:t> </a:t>
            </a:r>
            <a:br>
              <a:rPr lang="en-US" dirty="0"/>
            </a:br>
            <a:r>
              <a:rPr lang="en-US" b="1" dirty="0">
                <a:latin typeface="Courier"/>
                <a:cs typeface="Courier"/>
              </a:rPr>
              <a:t>sleep()</a:t>
            </a:r>
            <a:r>
              <a:rPr lang="en-US" dirty="0"/>
              <a:t>) but will wake up as soon as t finishes.</a:t>
            </a:r>
          </a:p>
          <a:p>
            <a:r>
              <a:rPr lang="en-US" dirty="0"/>
              <a:t>Example: </a:t>
            </a:r>
            <a:r>
              <a:rPr lang="en-US" dirty="0" err="1"/>
              <a:t>CountingJoin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568733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3810"/>
            <a:ext cx="8229600" cy="5642353"/>
          </a:xfrm>
        </p:spPr>
        <p:txBody>
          <a:bodyPr/>
          <a:lstStyle/>
          <a:p>
            <a:r>
              <a:rPr lang="en-US" dirty="0"/>
              <a:t>So far, threads are easy!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86615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could</a:t>
            </a:r>
          </a:p>
          <a:p>
            <a:pPr lvl="1"/>
            <a:r>
              <a:rPr lang="en-US" dirty="0"/>
              <a:t>crash the program</a:t>
            </a:r>
          </a:p>
          <a:p>
            <a:pPr lvl="2"/>
            <a:r>
              <a:rPr lang="en-US" dirty="0"/>
              <a:t>Not a great idea</a:t>
            </a:r>
          </a:p>
          <a:p>
            <a:pPr lvl="1"/>
            <a:r>
              <a:rPr lang="en-US" dirty="0"/>
              <a:t>return an error code</a:t>
            </a:r>
          </a:p>
          <a:p>
            <a:pPr lvl="2"/>
            <a:r>
              <a:rPr lang="en-US" dirty="0"/>
              <a:t>But what if all return values are "meaningful?"</a:t>
            </a:r>
          </a:p>
          <a:p>
            <a:pPr lvl="1"/>
            <a:r>
              <a:rPr lang="en-US" dirty="0"/>
              <a:t>force the user to manually check the condition before taking the action that might cause problems</a:t>
            </a:r>
          </a:p>
          <a:p>
            <a:pPr lvl="2"/>
            <a:r>
              <a:rPr lang="en-US" dirty="0"/>
              <a:t>More work for the programmer</a:t>
            </a:r>
          </a:p>
        </p:txBody>
      </p:sp>
    </p:spTree>
    <p:extLst>
      <p:ext uri="{BB962C8B-B14F-4D97-AF65-F5344CB8AC3E}">
        <p14:creationId xmlns:p14="http://schemas.microsoft.com/office/powerpoint/2010/main" val="1819416410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3810"/>
            <a:ext cx="8229600" cy="5642353"/>
          </a:xfrm>
        </p:spPr>
        <p:txBody>
          <a:bodyPr/>
          <a:lstStyle/>
          <a:p>
            <a:r>
              <a:rPr lang="en-US" dirty="0"/>
              <a:t>So far, threads are easy!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Where threads become hard is when they start sharing variables.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2700262"/>
            <a:ext cx="7366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844328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238"/>
            <a:ext cx="8229600" cy="5714925"/>
          </a:xfrm>
        </p:spPr>
        <p:txBody>
          <a:bodyPr/>
          <a:lstStyle/>
          <a:p>
            <a:r>
              <a:rPr lang="en-US" dirty="0"/>
              <a:t>Imagine two ATMs and two people who have a shared account.  The account has $20.</a:t>
            </a:r>
          </a:p>
          <a:p>
            <a:r>
              <a:rPr lang="en-US" dirty="0"/>
              <a:t>Both people go up to two different ATMs at the same time.  Both try to withdraw $20 simultaneously.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void withdraw(</a:t>
            </a: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amount)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if (balance &gt;= amount)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balance -= amount;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690272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8668"/>
            <a:ext cx="8229600" cy="57874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balance &gt;= amount has multiple steps:</a:t>
            </a:r>
          </a:p>
          <a:p>
            <a:r>
              <a:rPr lang="en-US" dirty="0"/>
              <a:t>Retrieve the current value of balance.</a:t>
            </a:r>
          </a:p>
          <a:p>
            <a:r>
              <a:rPr lang="en-US" dirty="0"/>
              <a:t>Retrieve the current value of amount.</a:t>
            </a:r>
          </a:p>
          <a:p>
            <a:r>
              <a:rPr lang="en-US" dirty="0"/>
              <a:t>Compare those two values.</a:t>
            </a:r>
          </a:p>
        </p:txBody>
      </p:sp>
    </p:spTree>
    <p:extLst>
      <p:ext uri="{BB962C8B-B14F-4D97-AF65-F5344CB8AC3E}">
        <p14:creationId xmlns:p14="http://schemas.microsoft.com/office/powerpoint/2010/main" val="768181691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8668"/>
            <a:ext cx="8229600" cy="57874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balance &gt;= amount has multiple steps:</a:t>
            </a:r>
          </a:p>
          <a:p>
            <a:r>
              <a:rPr lang="en-US" dirty="0"/>
              <a:t>Retrieve the current value of balance.</a:t>
            </a:r>
          </a:p>
          <a:p>
            <a:r>
              <a:rPr lang="en-US" dirty="0"/>
              <a:t>Retrieve the current value of amount.</a:t>
            </a:r>
          </a:p>
          <a:p>
            <a:r>
              <a:rPr lang="en-US" dirty="0"/>
              <a:t>Compare those two values.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6571" y="2890762"/>
            <a:ext cx="8360229" cy="32932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600" dirty="0"/>
              <a:t>ATM 1: Retrieve current balance (= 20)</a:t>
            </a:r>
          </a:p>
          <a:p>
            <a:r>
              <a:rPr lang="en-US" sz="2600" dirty="0"/>
              <a:t>ATM 2: Retrieve current balance (= 20)</a:t>
            </a:r>
          </a:p>
          <a:p>
            <a:r>
              <a:rPr lang="en-US" sz="2600" dirty="0"/>
              <a:t>ATM 1: Retrieve current amount (= 20)</a:t>
            </a:r>
          </a:p>
          <a:p>
            <a:r>
              <a:rPr lang="en-US" sz="2600" dirty="0"/>
              <a:t>ATM 2: Retrieve current amount (= 20)</a:t>
            </a:r>
          </a:p>
          <a:p>
            <a:r>
              <a:rPr lang="en-US" sz="2600" dirty="0"/>
              <a:t>ATM 1: Compare =&gt; true</a:t>
            </a:r>
          </a:p>
          <a:p>
            <a:r>
              <a:rPr lang="en-US" sz="2600" dirty="0"/>
              <a:t>ATM 2: Compare =&gt; true</a:t>
            </a:r>
          </a:p>
          <a:p>
            <a:endParaRPr lang="en-US" sz="2600" dirty="0"/>
          </a:p>
          <a:p>
            <a:r>
              <a:rPr lang="en-US" sz="2600" dirty="0"/>
              <a:t>Both ATMs dispense cash!</a:t>
            </a:r>
          </a:p>
        </p:txBody>
      </p:sp>
    </p:spTree>
    <p:extLst>
      <p:ext uri="{BB962C8B-B14F-4D97-AF65-F5344CB8AC3E}">
        <p14:creationId xmlns:p14="http://schemas.microsoft.com/office/powerpoint/2010/main" val="157994873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it appears we can withdraw $40 from a $20 balance!</a:t>
            </a:r>
          </a:p>
          <a:p>
            <a:r>
              <a:rPr lang="en-US" dirty="0"/>
              <a:t>And then our balance would be negative!</a:t>
            </a:r>
          </a:p>
          <a:p>
            <a:r>
              <a:rPr lang="en-US" dirty="0"/>
              <a:t>But no, it's much, much worse.</a:t>
            </a:r>
          </a:p>
        </p:txBody>
      </p:sp>
    </p:spTree>
    <p:extLst>
      <p:ext uri="{BB962C8B-B14F-4D97-AF65-F5344CB8AC3E}">
        <p14:creationId xmlns:p14="http://schemas.microsoft.com/office/powerpoint/2010/main" val="1130042819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8668"/>
            <a:ext cx="8229600" cy="57874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balance -= amount has multiple steps:</a:t>
            </a:r>
          </a:p>
          <a:p>
            <a:r>
              <a:rPr lang="en-US" dirty="0"/>
              <a:t>Retrieve the current value of balance.</a:t>
            </a:r>
          </a:p>
          <a:p>
            <a:r>
              <a:rPr lang="en-US" dirty="0"/>
              <a:t>Retrieve the current value of amount.</a:t>
            </a:r>
          </a:p>
          <a:p>
            <a:r>
              <a:rPr lang="en-US" dirty="0"/>
              <a:t>Subtract, put result in balance.</a:t>
            </a:r>
          </a:p>
        </p:txBody>
      </p:sp>
    </p:spTree>
    <p:extLst>
      <p:ext uri="{BB962C8B-B14F-4D97-AF65-F5344CB8AC3E}">
        <p14:creationId xmlns:p14="http://schemas.microsoft.com/office/powerpoint/2010/main" val="284284865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8668"/>
            <a:ext cx="8229600" cy="57874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balance -= amount has multiple steps:</a:t>
            </a:r>
          </a:p>
          <a:p>
            <a:r>
              <a:rPr lang="en-US" dirty="0"/>
              <a:t>Retrieve the current value of balance.</a:t>
            </a:r>
          </a:p>
          <a:p>
            <a:r>
              <a:rPr lang="en-US" dirty="0"/>
              <a:t>Retrieve the current value of amount.</a:t>
            </a:r>
          </a:p>
          <a:p>
            <a:r>
              <a:rPr lang="en-US" dirty="0"/>
              <a:t>Subtract, put result in balance.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26571" y="2890762"/>
            <a:ext cx="8360229" cy="28931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600" dirty="0"/>
              <a:t>ATM 1: Retrieve current balance (= 20)</a:t>
            </a:r>
          </a:p>
          <a:p>
            <a:r>
              <a:rPr lang="en-US" sz="2600" dirty="0"/>
              <a:t>ATM 2: Retrieve current balance (= 20)</a:t>
            </a:r>
          </a:p>
          <a:p>
            <a:r>
              <a:rPr lang="en-US" sz="2600" dirty="0"/>
              <a:t>ATM 1: Retrieve current amount (= 20)</a:t>
            </a:r>
          </a:p>
          <a:p>
            <a:r>
              <a:rPr lang="en-US" sz="2600" dirty="0"/>
              <a:t>ATM 2: Retrieve current amount (= 20)</a:t>
            </a:r>
          </a:p>
          <a:p>
            <a:r>
              <a:rPr lang="en-US" sz="2600" dirty="0"/>
              <a:t>ATM 1: Subtract =&gt; 0 =&gt; store 0 in balance</a:t>
            </a:r>
          </a:p>
          <a:p>
            <a:r>
              <a:rPr lang="en-US" sz="2600" dirty="0"/>
              <a:t>ATM 2: Subtract =&gt; 0 =&gt; store 0 in balance</a:t>
            </a:r>
          </a:p>
          <a:p>
            <a:r>
              <a:rPr lang="en-US" sz="2600" dirty="0"/>
              <a:t>Both ATMs dispense cash!</a:t>
            </a:r>
          </a:p>
        </p:txBody>
      </p:sp>
    </p:spTree>
    <p:extLst>
      <p:ext uri="{BB962C8B-B14F-4D97-AF65-F5344CB8AC3E}">
        <p14:creationId xmlns:p14="http://schemas.microsoft.com/office/powerpoint/2010/main" val="19720951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71714"/>
            <a:ext cx="8229600" cy="5654449"/>
          </a:xfrm>
        </p:spPr>
        <p:txBody>
          <a:bodyPr>
            <a:normAutofit/>
          </a:bodyPr>
          <a:lstStyle/>
          <a:p>
            <a:r>
              <a:rPr lang="en-US" dirty="0"/>
              <a:t>Pathological example; very possible that nothing bad will happen at all.</a:t>
            </a:r>
          </a:p>
          <a:p>
            <a:pPr lvl="1"/>
            <a:r>
              <a:rPr lang="en-US" dirty="0"/>
              <a:t>And then you don't notice anything bad happening until your bank starts mysteriously losing money ever so often…</a:t>
            </a:r>
            <a:br>
              <a:rPr lang="en-US" dirty="0"/>
            </a:br>
            <a:endParaRPr lang="en-US" dirty="0"/>
          </a:p>
          <a:p>
            <a:r>
              <a:rPr lang="en-US" dirty="0"/>
              <a:t>Called a </a:t>
            </a:r>
            <a:r>
              <a:rPr lang="en-US" b="1" i="1" dirty="0"/>
              <a:t>race condition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Race condition: situation where result is dependent on the sequence or timing of other, uncontrollable events.</a:t>
            </a:r>
          </a:p>
          <a:p>
            <a:pPr lvl="1"/>
            <a:r>
              <a:rPr lang="en-US" dirty="0"/>
              <a:t>This specific condition is a </a:t>
            </a:r>
            <a:r>
              <a:rPr lang="en-US" i="1" dirty="0"/>
              <a:t>memory inconsistency error</a:t>
            </a:r>
            <a:r>
              <a:rPr lang="en-US" dirty="0"/>
              <a:t>: Happens when different threads have inconsistent views of what should be the same information.</a:t>
            </a:r>
          </a:p>
        </p:txBody>
      </p:sp>
    </p:spTree>
    <p:extLst>
      <p:ext uri="{BB962C8B-B14F-4D97-AF65-F5344CB8AC3E}">
        <p14:creationId xmlns:p14="http://schemas.microsoft.com/office/powerpoint/2010/main" val="7401916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Ex: Bank</a:t>
            </a:r>
          </a:p>
          <a:p>
            <a:r>
              <a:rPr lang="en-US" dirty="0"/>
              <a:t>Ex: Bank2 (race)</a:t>
            </a:r>
          </a:p>
        </p:txBody>
      </p:sp>
    </p:spTree>
    <p:extLst>
      <p:ext uri="{BB962C8B-B14F-4D97-AF65-F5344CB8AC3E}">
        <p14:creationId xmlns:p14="http://schemas.microsoft.com/office/powerpoint/2010/main" val="289835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066800"/>
            <a:ext cx="8541657" cy="5059363"/>
          </a:xfrm>
        </p:spPr>
        <p:txBody>
          <a:bodyPr>
            <a:normAutofit/>
          </a:bodyPr>
          <a:lstStyle/>
          <a:p>
            <a:r>
              <a:rPr lang="en-US" dirty="0"/>
              <a:t>Every object has a </a:t>
            </a:r>
            <a:r>
              <a:rPr lang="en-US" b="1" i="1" dirty="0"/>
              <a:t>lock</a:t>
            </a:r>
            <a:r>
              <a:rPr lang="en-US" dirty="0"/>
              <a:t> associated with it.</a:t>
            </a:r>
          </a:p>
          <a:p>
            <a:pPr lvl="1"/>
            <a:r>
              <a:rPr lang="en-US" dirty="0"/>
              <a:t>Sometimes called an intrinsic lock or monitor lock.</a:t>
            </a:r>
          </a:p>
          <a:p>
            <a:pPr lvl="1"/>
            <a:r>
              <a:rPr lang="en-US" dirty="0"/>
              <a:t>Note: separate locks for each instance of an object, not one per class.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A lock can be </a:t>
            </a:r>
            <a:r>
              <a:rPr lang="en-US" b="1" i="1" dirty="0"/>
              <a:t>owned</a:t>
            </a:r>
            <a:r>
              <a:rPr lang="en-US" dirty="0"/>
              <a:t> by at most one thread.</a:t>
            </a:r>
          </a:p>
          <a:p>
            <a:pPr lvl="1"/>
            <a:r>
              <a:rPr lang="en-US" dirty="0"/>
              <a:t>Sometimes owned by no threads.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Can be used to prevent race conditions by forcing a thread to own the lock for a certain object before running code that needs exclusive access to that object's fields.</a:t>
            </a:r>
          </a:p>
        </p:txBody>
      </p:sp>
    </p:spTree>
    <p:extLst>
      <p:ext uri="{BB962C8B-B14F-4D97-AF65-F5344CB8AC3E}">
        <p14:creationId xmlns:p14="http://schemas.microsoft.com/office/powerpoint/2010/main" val="179548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44600"/>
          </a:xfrm>
        </p:spPr>
        <p:txBody>
          <a:bodyPr>
            <a:normAutofit/>
          </a:bodyPr>
          <a:lstStyle/>
          <a:p>
            <a:r>
              <a:rPr lang="en-US" dirty="0"/>
              <a:t>Exceptions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0668"/>
            <a:ext cx="8229600" cy="5025496"/>
          </a:xfrm>
        </p:spPr>
        <p:txBody>
          <a:bodyPr/>
          <a:lstStyle/>
          <a:p>
            <a:r>
              <a:rPr lang="en-US" dirty="0"/>
              <a:t>Java (and other languages) choose to "throw an exception."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181906"/>
            <a:ext cx="76200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953237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Locks are not objects themselves.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Access to them is controlled through blocks of code that are declared as "synchronized."</a:t>
            </a:r>
          </a:p>
        </p:txBody>
      </p:sp>
    </p:spTree>
    <p:extLst>
      <p:ext uri="{BB962C8B-B14F-4D97-AF65-F5344CB8AC3E}">
        <p14:creationId xmlns:p14="http://schemas.microsoft.com/office/powerpoint/2010/main" val="352491136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 thread T1 attempts to enter a block of code that is </a:t>
            </a:r>
            <a:r>
              <a:rPr lang="en-US" b="1" i="1" dirty="0"/>
              <a:t>synchronized</a:t>
            </a:r>
            <a:r>
              <a:rPr lang="en-US" dirty="0"/>
              <a:t> on object x, T1 tries to acquire x's lock.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If x's lock is available, then T1 acquires the lock and runs the block of code.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If x's lock is not available (b/c it is owned by another thread), then the scheduler switches to a different thread.  At some point, the scheduler will switch back to T1 and try again to acquire the lock.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When T1 leaves the synchronized block, x's lock is released.</a:t>
            </a:r>
            <a:br>
              <a:rPr lang="en-US" dirty="0"/>
            </a:br>
            <a:endParaRPr lang="en-US" dirty="0"/>
          </a:p>
          <a:p>
            <a:r>
              <a:rPr lang="en-US" dirty="0"/>
              <a:t>Guaranteed within a synchronized block that at most one thread owns x's lock.</a:t>
            </a:r>
          </a:p>
        </p:txBody>
      </p:sp>
    </p:spTree>
    <p:extLst>
      <p:ext uri="{BB962C8B-B14F-4D97-AF65-F5344CB8AC3E}">
        <p14:creationId xmlns:p14="http://schemas.microsoft.com/office/powerpoint/2010/main" val="1024793068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/>
          <a:lstStyle/>
          <a:p>
            <a:r>
              <a:rPr lang="en-US" dirty="0"/>
              <a:t>First kind of synch block:  </a:t>
            </a:r>
            <a:r>
              <a:rPr lang="en-US" i="1" dirty="0"/>
              <a:t>synchronized method.</a:t>
            </a:r>
            <a:br>
              <a:rPr lang="en-US" i="1" dirty="0"/>
            </a:br>
            <a:endParaRPr lang="en-US" i="1" dirty="0"/>
          </a:p>
          <a:p>
            <a:r>
              <a:rPr lang="en-US" dirty="0"/>
              <a:t>Use the word </a:t>
            </a:r>
            <a:r>
              <a:rPr lang="en-US" b="1" dirty="0">
                <a:latin typeface="Courier"/>
                <a:cs typeface="Courier"/>
              </a:rPr>
              <a:t>synchronized</a:t>
            </a:r>
            <a:r>
              <a:rPr lang="en-US" dirty="0"/>
              <a:t> after the return type in the declaration line of a method.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If </a:t>
            </a:r>
            <a:r>
              <a:rPr lang="en-US" dirty="0">
                <a:latin typeface="Courier"/>
                <a:cs typeface="Courier"/>
              </a:rPr>
              <a:t>method()</a:t>
            </a:r>
            <a:r>
              <a:rPr lang="en-US" dirty="0"/>
              <a:t> is </a:t>
            </a:r>
            <a:r>
              <a:rPr lang="en-US" b="1" dirty="0">
                <a:latin typeface="Courier"/>
                <a:cs typeface="Courier"/>
              </a:rPr>
              <a:t>synchronized</a:t>
            </a:r>
            <a:r>
              <a:rPr lang="en-US" dirty="0"/>
              <a:t> , when a thread calls </a:t>
            </a:r>
            <a:r>
              <a:rPr lang="en-US" dirty="0" err="1">
                <a:latin typeface="Courier"/>
                <a:cs typeface="Courier"/>
              </a:rPr>
              <a:t>x.method</a:t>
            </a:r>
            <a:r>
              <a:rPr lang="en-US" dirty="0">
                <a:latin typeface="Courier"/>
                <a:cs typeface="Courier"/>
              </a:rPr>
              <a:t>()</a:t>
            </a:r>
            <a:r>
              <a:rPr lang="en-US" dirty="0"/>
              <a:t>, the thread will try to acquire x's lock.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/>
          <a:p>
            <a:r>
              <a:rPr lang="en-US" dirty="0"/>
              <a:t>Locks</a:t>
            </a:r>
          </a:p>
        </p:txBody>
      </p:sp>
    </p:spTree>
    <p:extLst>
      <p:ext uri="{BB962C8B-B14F-4D97-AF65-F5344CB8AC3E}">
        <p14:creationId xmlns:p14="http://schemas.microsoft.com/office/powerpoint/2010/main" val="7935209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952"/>
            <a:ext cx="8229600" cy="6005212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Class C {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synchronized void </a:t>
            </a:r>
            <a:r>
              <a:rPr lang="en-US" sz="2400" b="1" dirty="0" err="1">
                <a:latin typeface="Courier"/>
                <a:cs typeface="Courier"/>
              </a:rPr>
              <a:t>methodA</a:t>
            </a:r>
            <a:r>
              <a:rPr lang="en-US" sz="2400" b="1" dirty="0">
                <a:latin typeface="Courier"/>
                <a:cs typeface="Courier"/>
              </a:rPr>
              <a:t>() { }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synchronized void </a:t>
            </a:r>
            <a:r>
              <a:rPr lang="en-US" sz="2400" b="1" dirty="0" err="1">
                <a:latin typeface="Courier"/>
                <a:cs typeface="Courier"/>
              </a:rPr>
              <a:t>methodB</a:t>
            </a:r>
            <a:r>
              <a:rPr lang="en-US" sz="2400" b="1" dirty="0">
                <a:latin typeface="Courier"/>
                <a:cs typeface="Courier"/>
              </a:rPr>
              <a:t>() { }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in main: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C x = new C(), y = new C();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// two threads start simultaneously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96762" y="3249720"/>
          <a:ext cx="9047238" cy="33684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36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236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68449">
                <a:tc>
                  <a:txBody>
                    <a:bodyPr/>
                    <a:lstStyle/>
                    <a:p>
                      <a:r>
                        <a:rPr lang="en-US" dirty="0">
                          <a:latin typeface="Courier"/>
                          <a:cs typeface="Courier"/>
                        </a:rPr>
                        <a:t>Thread</a:t>
                      </a:r>
                      <a:r>
                        <a:rPr lang="en-US" baseline="0" dirty="0">
                          <a:latin typeface="Courier"/>
                          <a:cs typeface="Courier"/>
                        </a:rPr>
                        <a:t> 1:</a:t>
                      </a:r>
                    </a:p>
                    <a:p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 err="1">
                          <a:latin typeface="Courier"/>
                          <a:cs typeface="Courier"/>
                        </a:rPr>
                        <a:t>x.methodA</a:t>
                      </a:r>
                      <a:r>
                        <a:rPr lang="en-US" baseline="0" dirty="0">
                          <a:latin typeface="Courier"/>
                          <a:cs typeface="Courier"/>
                        </a:rPr>
                        <a:t>() 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acquires x's lock.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starts running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methodA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finishes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methodA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releases x's lock</a:t>
                      </a:r>
                    </a:p>
                    <a:p>
                      <a:endParaRPr lang="en-US" baseline="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urier"/>
                          <a:cs typeface="Courier"/>
                        </a:rPr>
                        <a:t>Thread 2:</a:t>
                      </a:r>
                    </a:p>
                    <a:p>
                      <a:endParaRPr lang="en-US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dirty="0" err="1">
                          <a:latin typeface="Courier"/>
                          <a:cs typeface="Courier"/>
                        </a:rPr>
                        <a:t>x.methodA</a:t>
                      </a:r>
                      <a:r>
                        <a:rPr lang="en-US" dirty="0">
                          <a:latin typeface="Courier"/>
                          <a:cs typeface="Courier"/>
                        </a:rPr>
                        <a:t>()</a:t>
                      </a:r>
                    </a:p>
                    <a:p>
                      <a:r>
                        <a:rPr lang="en-US" dirty="0">
                          <a:latin typeface="Courier"/>
                          <a:cs typeface="Courier"/>
                        </a:rPr>
                        <a:t> // 2 fails</a:t>
                      </a:r>
                      <a:r>
                        <a:rPr lang="en-US" baseline="0" dirty="0">
                          <a:latin typeface="Courier"/>
                          <a:cs typeface="Courier"/>
                        </a:rPr>
                        <a:t> to acquire x's lock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</a:t>
                      </a:r>
                    </a:p>
                    <a:p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</a:t>
                      </a:r>
                      <a:br>
                        <a:rPr lang="en-US" baseline="0" dirty="0">
                          <a:latin typeface="Courier"/>
                          <a:cs typeface="Courier"/>
                        </a:rPr>
                      </a:br>
                      <a:r>
                        <a:rPr lang="en-US" baseline="0" dirty="0">
                          <a:latin typeface="Courier"/>
                          <a:cs typeface="Courier"/>
                        </a:rPr>
                        <a:t> // 2 acquires x's lock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// 2 starts running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methodA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// 2 finishes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methodA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// 2 releases x's lock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6589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952"/>
            <a:ext cx="8229600" cy="6005212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Class C {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synchronized void </a:t>
            </a:r>
            <a:r>
              <a:rPr lang="en-US" sz="2400" b="1" dirty="0" err="1">
                <a:latin typeface="Courier"/>
                <a:cs typeface="Courier"/>
              </a:rPr>
              <a:t>methodA</a:t>
            </a:r>
            <a:r>
              <a:rPr lang="en-US" sz="2400" b="1" dirty="0">
                <a:latin typeface="Courier"/>
                <a:cs typeface="Courier"/>
              </a:rPr>
              <a:t>() { }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synchronized void </a:t>
            </a:r>
            <a:r>
              <a:rPr lang="en-US" sz="2400" b="1" dirty="0" err="1">
                <a:latin typeface="Courier"/>
                <a:cs typeface="Courier"/>
              </a:rPr>
              <a:t>methodB</a:t>
            </a:r>
            <a:r>
              <a:rPr lang="en-US" sz="2400" b="1" dirty="0">
                <a:latin typeface="Courier"/>
                <a:cs typeface="Courier"/>
              </a:rPr>
              <a:t>() { }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in main: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C x = new C(), y = new C();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// two threads start simultaneously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96762" y="3249720"/>
          <a:ext cx="9047238" cy="33684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36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236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68449">
                <a:tc>
                  <a:txBody>
                    <a:bodyPr/>
                    <a:lstStyle/>
                    <a:p>
                      <a:r>
                        <a:rPr lang="en-US" dirty="0">
                          <a:latin typeface="Courier"/>
                          <a:cs typeface="Courier"/>
                        </a:rPr>
                        <a:t>Thread</a:t>
                      </a:r>
                      <a:r>
                        <a:rPr lang="en-US" baseline="0" dirty="0">
                          <a:latin typeface="Courier"/>
                          <a:cs typeface="Courier"/>
                        </a:rPr>
                        <a:t> 1:</a:t>
                      </a:r>
                    </a:p>
                    <a:p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 err="1">
                          <a:latin typeface="Courier"/>
                          <a:cs typeface="Courier"/>
                        </a:rPr>
                        <a:t>x.methodA</a:t>
                      </a:r>
                      <a:r>
                        <a:rPr lang="en-US" baseline="0" dirty="0">
                          <a:latin typeface="Courier"/>
                          <a:cs typeface="Courier"/>
                        </a:rPr>
                        <a:t>() 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acquires x's lock.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starts running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methodA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finishes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methodA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releases x's lock</a:t>
                      </a:r>
                    </a:p>
                    <a:p>
                      <a:endParaRPr lang="en-US" baseline="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urier"/>
                          <a:cs typeface="Courier"/>
                        </a:rPr>
                        <a:t>Thread 2:</a:t>
                      </a:r>
                    </a:p>
                    <a:p>
                      <a:endParaRPr lang="en-US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dirty="0" err="1">
                          <a:latin typeface="Courier"/>
                          <a:cs typeface="Courier"/>
                        </a:rPr>
                        <a:t>x.methodB</a:t>
                      </a:r>
                      <a:r>
                        <a:rPr lang="en-US" dirty="0">
                          <a:latin typeface="Courier"/>
                          <a:cs typeface="Courier"/>
                        </a:rPr>
                        <a:t>()</a:t>
                      </a:r>
                    </a:p>
                    <a:p>
                      <a:r>
                        <a:rPr lang="en-US" dirty="0">
                          <a:latin typeface="Courier"/>
                          <a:cs typeface="Courier"/>
                        </a:rPr>
                        <a:t> // 2 fails</a:t>
                      </a:r>
                      <a:r>
                        <a:rPr lang="en-US" baseline="0" dirty="0">
                          <a:latin typeface="Courier"/>
                          <a:cs typeface="Courier"/>
                        </a:rPr>
                        <a:t> to acquire x's lock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</a:t>
                      </a:r>
                    </a:p>
                    <a:p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</a:t>
                      </a:r>
                      <a:br>
                        <a:rPr lang="en-US" baseline="0" dirty="0">
                          <a:latin typeface="Courier"/>
                          <a:cs typeface="Courier"/>
                        </a:rPr>
                      </a:br>
                      <a:r>
                        <a:rPr lang="en-US" baseline="0" dirty="0">
                          <a:latin typeface="Courier"/>
                          <a:cs typeface="Courier"/>
                        </a:rPr>
                        <a:t> // 2 acquires x's lock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// 2 starts running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methodB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// 2 finishes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methodB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// 2 releases x's lock</a:t>
                      </a:r>
                      <a:endParaRPr lang="en-US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69844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952"/>
            <a:ext cx="8229600" cy="6005212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Class C {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synchronized void </a:t>
            </a:r>
            <a:r>
              <a:rPr lang="en-US" sz="2400" b="1" dirty="0" err="1">
                <a:latin typeface="Courier"/>
                <a:cs typeface="Courier"/>
              </a:rPr>
              <a:t>methodA</a:t>
            </a:r>
            <a:r>
              <a:rPr lang="en-US" sz="2400" b="1" dirty="0">
                <a:latin typeface="Courier"/>
                <a:cs typeface="Courier"/>
              </a:rPr>
              <a:t>() { }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synchronized void </a:t>
            </a:r>
            <a:r>
              <a:rPr lang="en-US" sz="2400" b="1" dirty="0" err="1">
                <a:latin typeface="Courier"/>
                <a:cs typeface="Courier"/>
              </a:rPr>
              <a:t>methodB</a:t>
            </a:r>
            <a:r>
              <a:rPr lang="en-US" sz="2400" b="1" dirty="0">
                <a:latin typeface="Courier"/>
                <a:cs typeface="Courier"/>
              </a:rPr>
              <a:t>() { }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in main: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C x = new C(), y = new C();</a:t>
            </a:r>
          </a:p>
          <a:p>
            <a:pPr marL="0" indent="0">
              <a:buNone/>
            </a:pPr>
            <a:r>
              <a:rPr lang="en-US" sz="2400" b="1" dirty="0">
                <a:latin typeface="Courier"/>
                <a:cs typeface="Courier"/>
              </a:rPr>
              <a:t>  // two threads start simultaneously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96762" y="3249720"/>
          <a:ext cx="9047238" cy="33684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36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236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68449">
                <a:tc>
                  <a:txBody>
                    <a:bodyPr/>
                    <a:lstStyle/>
                    <a:p>
                      <a:r>
                        <a:rPr lang="en-US" dirty="0">
                          <a:latin typeface="Courier"/>
                          <a:cs typeface="Courier"/>
                        </a:rPr>
                        <a:t>Thread</a:t>
                      </a:r>
                      <a:r>
                        <a:rPr lang="en-US" baseline="0" dirty="0">
                          <a:latin typeface="Courier"/>
                          <a:cs typeface="Courier"/>
                        </a:rPr>
                        <a:t> 1:</a:t>
                      </a:r>
                    </a:p>
                    <a:p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 err="1">
                          <a:latin typeface="Courier"/>
                          <a:cs typeface="Courier"/>
                        </a:rPr>
                        <a:t>x.methodA</a:t>
                      </a:r>
                      <a:r>
                        <a:rPr lang="en-US" baseline="0" dirty="0">
                          <a:latin typeface="Courier"/>
                          <a:cs typeface="Courier"/>
                        </a:rPr>
                        <a:t>() 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acquires x's lock.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starts running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methodA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finishes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methodA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1 releases x's lock</a:t>
                      </a:r>
                    </a:p>
                    <a:p>
                      <a:endParaRPr lang="en-US" baseline="0" dirty="0">
                        <a:latin typeface="Courier"/>
                        <a:cs typeface="Courier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ourier"/>
                          <a:cs typeface="Courier"/>
                        </a:rPr>
                        <a:t>Thread 2:</a:t>
                      </a:r>
                    </a:p>
                    <a:p>
                      <a:endParaRPr lang="en-US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 err="1">
                          <a:latin typeface="Courier"/>
                          <a:cs typeface="Courier"/>
                        </a:rPr>
                        <a:t>y.methodA</a:t>
                      </a:r>
                      <a:r>
                        <a:rPr lang="en-US" baseline="0" dirty="0">
                          <a:latin typeface="Courier"/>
                          <a:cs typeface="Courier"/>
                        </a:rPr>
                        <a:t>() 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2 acquires y's lock.</a:t>
                      </a: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2 starts running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methodA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2 finishes </a:t>
                      </a:r>
                      <a:r>
                        <a:rPr lang="en-US" baseline="0" dirty="0" err="1">
                          <a:latin typeface="Courier"/>
                          <a:cs typeface="Courier"/>
                        </a:rPr>
                        <a:t>methodA</a:t>
                      </a:r>
                      <a:endParaRPr lang="en-US" baseline="0" dirty="0">
                        <a:latin typeface="Courier"/>
                        <a:cs typeface="Courier"/>
                      </a:endParaRPr>
                    </a:p>
                    <a:p>
                      <a:r>
                        <a:rPr lang="en-US" baseline="0" dirty="0">
                          <a:latin typeface="Courier"/>
                          <a:cs typeface="Courier"/>
                        </a:rPr>
                        <a:t>  // 2 releases y's lock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09907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/>
          <a:lstStyle/>
          <a:p>
            <a:r>
              <a:rPr lang="en-US" dirty="0"/>
              <a:t>If T1 tries to enter a synchronized block for an object x, and already owns owns x's lock, this is allowed.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other words, if you try to acquire a lock you already own, nothing bad happens.</a:t>
            </a:r>
          </a:p>
          <a:p>
            <a:pPr lvl="1"/>
            <a:r>
              <a:rPr lang="en-US" dirty="0"/>
              <a:t>Happens when </a:t>
            </a:r>
            <a:r>
              <a:rPr lang="en-US" b="1" dirty="0">
                <a:latin typeface="Courier"/>
                <a:cs typeface="Courier"/>
              </a:rPr>
              <a:t>synchronized </a:t>
            </a:r>
            <a:r>
              <a:rPr lang="en-US" dirty="0"/>
              <a:t>blocks call other functions that have </a:t>
            </a:r>
            <a:r>
              <a:rPr lang="en-US" b="1" dirty="0">
                <a:latin typeface="Courier"/>
                <a:cs typeface="Courier"/>
              </a:rPr>
              <a:t>synchronized </a:t>
            </a:r>
            <a:r>
              <a:rPr lang="en-US" dirty="0"/>
              <a:t>blocks.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/>
          <a:p>
            <a:r>
              <a:rPr lang="en-US" dirty="0"/>
              <a:t>Locks</a:t>
            </a:r>
          </a:p>
        </p:txBody>
      </p:sp>
    </p:spTree>
    <p:extLst>
      <p:ext uri="{BB962C8B-B14F-4D97-AF65-F5344CB8AC3E}">
        <p14:creationId xmlns:p14="http://schemas.microsoft.com/office/powerpoint/2010/main" val="455541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/>
          <a:lstStyle/>
          <a:p>
            <a:r>
              <a:rPr lang="en-US" dirty="0"/>
              <a:t>When a thread runs a synchronized block, it does </a:t>
            </a:r>
            <a:r>
              <a:rPr lang="en-US" b="1" i="1" dirty="0"/>
              <a:t>not</a:t>
            </a:r>
            <a:r>
              <a:rPr lang="en-US" dirty="0"/>
              <a:t> guarantee that the thread will not be interrupted or interwoven with other threads.</a:t>
            </a:r>
          </a:p>
          <a:p>
            <a:pPr lvl="1"/>
            <a:r>
              <a:rPr lang="en-US" dirty="0"/>
              <a:t>Common misconception: synchronized == atomic.</a:t>
            </a:r>
            <a:br>
              <a:rPr lang="en-US" dirty="0"/>
            </a:br>
            <a:endParaRPr lang="en-US" dirty="0"/>
          </a:p>
          <a:p>
            <a:r>
              <a:rPr lang="en-US" dirty="0"/>
              <a:t>Scheduler can still stop a thread T1 in the middle of a synchronized block and switch to a different thread T2.</a:t>
            </a:r>
            <a:br>
              <a:rPr lang="en-US" dirty="0"/>
            </a:br>
            <a:endParaRPr lang="en-US" dirty="0"/>
          </a:p>
          <a:p>
            <a:r>
              <a:rPr lang="en-US" dirty="0"/>
              <a:t>However, if T2 happens to need a lock owned by T1, then the scheduler will have to immediately switch to a different thread.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/>
          <a:p>
            <a:r>
              <a:rPr lang="en-US" dirty="0"/>
              <a:t>Locks</a:t>
            </a:r>
          </a:p>
        </p:txBody>
      </p:sp>
    </p:spTree>
    <p:extLst>
      <p:ext uri="{BB962C8B-B14F-4D97-AF65-F5344CB8AC3E}">
        <p14:creationId xmlns:p14="http://schemas.microsoft.com/office/powerpoint/2010/main" val="513747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bank account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Fix the race condition in bank2.</a:t>
            </a:r>
          </a:p>
        </p:txBody>
      </p:sp>
    </p:spTree>
    <p:extLst>
      <p:ext uri="{BB962C8B-B14F-4D97-AF65-F5344CB8AC3E}">
        <p14:creationId xmlns:p14="http://schemas.microsoft.com/office/powerpoint/2010/main" val="1662290761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a synchronized method isn't the right solution.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A synchronized block inside a class C always acquires the lock for an object of class C.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What if you need to acquire a lock for a different object?</a:t>
            </a:r>
            <a:br>
              <a:rPr lang="en-US" dirty="0"/>
            </a:br>
            <a:endParaRPr lang="en-US" dirty="0"/>
          </a:p>
          <a:p>
            <a:r>
              <a:rPr lang="en-US" dirty="0"/>
              <a:t>Solution: Java allows you to synchronize on any object you'd like.</a:t>
            </a:r>
          </a:p>
        </p:txBody>
      </p:sp>
    </p:spTree>
    <p:extLst>
      <p:ext uri="{BB962C8B-B14F-4D97-AF65-F5344CB8AC3E}">
        <p14:creationId xmlns:p14="http://schemas.microsoft.com/office/powerpoint/2010/main" val="46335282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i="1" dirty="0"/>
              <a:t>Exception</a:t>
            </a:r>
            <a:r>
              <a:rPr lang="en-US" dirty="0"/>
              <a:t> is an encapsulation of a problem that occurred while your program was running.</a:t>
            </a:r>
          </a:p>
          <a:p>
            <a:r>
              <a:rPr lang="en-US" dirty="0"/>
              <a:t>Exceptions allow the programmer to separate the logic of the exceptional situation itself from what to do about it.</a:t>
            </a:r>
          </a:p>
          <a:p>
            <a:pPr lvl="1"/>
            <a:r>
              <a:rPr lang="en-US" dirty="0"/>
              <a:t>The other ways usually force you to couple together the code that generated the error with the code that handles the error situation.</a:t>
            </a:r>
          </a:p>
        </p:txBody>
      </p:sp>
    </p:spTree>
    <p:extLst>
      <p:ext uri="{BB962C8B-B14F-4D97-AF65-F5344CB8AC3E}">
        <p14:creationId xmlns:p14="http://schemas.microsoft.com/office/powerpoint/2010/main" val="607265620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74952"/>
            <a:ext cx="8229600" cy="5751211"/>
          </a:xfrm>
        </p:spPr>
        <p:txBody>
          <a:bodyPr/>
          <a:lstStyle/>
          <a:p>
            <a:r>
              <a:rPr lang="en-US" dirty="0"/>
              <a:t>You may have a synchronized blocks (inside any method):</a:t>
            </a:r>
            <a:br>
              <a:rPr lang="en-US" dirty="0"/>
            </a:br>
            <a:endParaRPr lang="en-US" dirty="0"/>
          </a:p>
          <a:p>
            <a:pPr marL="457200" lvl="1" indent="0">
              <a:buNone/>
            </a:pPr>
            <a:r>
              <a:rPr lang="en-US" b="1" dirty="0">
                <a:latin typeface="Courier"/>
                <a:cs typeface="Courier"/>
              </a:rPr>
              <a:t>class C {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public void method() {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synchronized (y)</a:t>
            </a:r>
            <a:r>
              <a:rPr lang="en-US" b="1" dirty="0">
                <a:latin typeface="Courier"/>
                <a:cs typeface="Courier"/>
              </a:rPr>
              <a:t> {  …  }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}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b="1" i="1" dirty="0">
                <a:latin typeface="Courier"/>
                <a:cs typeface="Courier"/>
              </a:rPr>
              <a:t>in main()</a:t>
            </a:r>
            <a:br>
              <a:rPr lang="en-US" b="1" i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C x = new C();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b="1" dirty="0" err="1">
                <a:latin typeface="Courier"/>
                <a:cs typeface="Courier"/>
              </a:rPr>
              <a:t>x.method</a:t>
            </a:r>
            <a:r>
              <a:rPr lang="en-US" b="1" dirty="0">
                <a:latin typeface="Courier"/>
                <a:cs typeface="Courier"/>
              </a:rPr>
              <a:t>()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dirty="0"/>
              <a:t>When a thread tries to call </a:t>
            </a:r>
            <a:r>
              <a:rPr lang="en-US" dirty="0" err="1">
                <a:latin typeface="Courier"/>
                <a:cs typeface="Courier"/>
              </a:rPr>
              <a:t>x.method</a:t>
            </a:r>
            <a:r>
              <a:rPr lang="en-US" dirty="0">
                <a:latin typeface="Courier"/>
                <a:cs typeface="Courier"/>
              </a:rPr>
              <a:t>()</a:t>
            </a:r>
            <a:r>
              <a:rPr lang="en-US" dirty="0"/>
              <a:t>, the thread will try to acquire the lock for object y, not x.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This idiom is common when you using other people's code that isn't synchronized, but you'd like it to be.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03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bank account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if we didn't write the </a:t>
            </a:r>
            <a:r>
              <a:rPr lang="en-US" dirty="0" err="1"/>
              <a:t>BankAccount</a:t>
            </a:r>
            <a:r>
              <a:rPr lang="en-US" dirty="0"/>
              <a:t> class and therefore we can't change it?  How could we eliminate the race condition?</a:t>
            </a:r>
          </a:p>
        </p:txBody>
      </p:sp>
    </p:spTree>
    <p:extLst>
      <p:ext uri="{BB962C8B-B14F-4D97-AF65-F5344CB8AC3E}">
        <p14:creationId xmlns:p14="http://schemas.microsoft.com/office/powerpoint/2010/main" val="101429891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7300" y="0"/>
            <a:ext cx="66122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534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4476"/>
            <a:ext cx="8229600" cy="581168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Assume we have five Fork instances.</a:t>
            </a:r>
          </a:p>
          <a:p>
            <a:pPr marL="0" indent="0">
              <a:buNone/>
            </a:pPr>
            <a:r>
              <a:rPr lang="en-US" dirty="0"/>
              <a:t>Inside each philosopher's run method:</a:t>
            </a:r>
          </a:p>
          <a:p>
            <a:pPr marL="0" indent="0">
              <a:buNone/>
            </a:pPr>
            <a:r>
              <a:rPr lang="en-US" sz="2600" b="1" dirty="0">
                <a:latin typeface="Courier"/>
                <a:cs typeface="Courier"/>
              </a:rPr>
              <a:t>synchronized (fork to the left) {</a:t>
            </a:r>
          </a:p>
          <a:p>
            <a:pPr marL="0" indent="0">
              <a:buNone/>
            </a:pPr>
            <a:r>
              <a:rPr lang="en-US" sz="2600" b="1" dirty="0">
                <a:latin typeface="Courier"/>
                <a:cs typeface="Courier"/>
              </a:rPr>
              <a:t>  synchronized (fork to the right) {</a:t>
            </a:r>
          </a:p>
          <a:p>
            <a:pPr marL="0" indent="0">
              <a:buNone/>
            </a:pPr>
            <a:r>
              <a:rPr lang="en-US" sz="2600" b="1" dirty="0">
                <a:latin typeface="Courier"/>
                <a:cs typeface="Courier"/>
              </a:rPr>
              <a:t>    // eat spaghetti</a:t>
            </a:r>
          </a:p>
          <a:p>
            <a:pPr marL="0" indent="0">
              <a:buNone/>
            </a:pPr>
            <a:r>
              <a:rPr lang="en-US" sz="2600" b="1" dirty="0">
                <a:latin typeface="Courier"/>
                <a:cs typeface="Courier"/>
              </a:rPr>
              <a:t>  }</a:t>
            </a:r>
          </a:p>
          <a:p>
            <a:pPr marL="0" indent="0">
              <a:buNone/>
            </a:pPr>
            <a:r>
              <a:rPr lang="en-US" sz="2600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077326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Deadlock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525" y="1280080"/>
            <a:ext cx="7232952" cy="482196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6800" y="6477000"/>
            <a:ext cx="7848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www.youtube.com</a:t>
            </a:r>
            <a:r>
              <a:rPr lang="en-US" dirty="0">
                <a:hlinkClick r:id="rId4"/>
              </a:rPr>
              <a:t>/</a:t>
            </a:r>
            <a:r>
              <a:rPr lang="en-US" dirty="0" err="1">
                <a:hlinkClick r:id="rId4"/>
              </a:rPr>
              <a:t>watch?v</a:t>
            </a:r>
            <a:r>
              <a:rPr lang="en-US" dirty="0">
                <a:hlinkClick r:id="rId4"/>
              </a:rPr>
              <a:t>=R7M97B7bLZU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2469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Remedies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Resource hierarchy: assign numbers to the forks; must always request lower-numbered fork first.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Central arbiter: Write a waiter class that manages all the forks.  The waiter will never give out forks in a way that will allow deadlock.</a:t>
            </a:r>
          </a:p>
        </p:txBody>
      </p:sp>
    </p:spTree>
    <p:extLst>
      <p:ext uri="{BB962C8B-B14F-4D97-AF65-F5344CB8AC3E}">
        <p14:creationId xmlns:p14="http://schemas.microsoft.com/office/powerpoint/2010/main" val="864806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9267"/>
          </a:xfrm>
        </p:spPr>
        <p:txBody>
          <a:bodyPr>
            <a:normAutofit/>
          </a:bodyPr>
          <a:lstStyle/>
          <a:p>
            <a:r>
              <a:rPr lang="en-US" dirty="0"/>
              <a:t>Other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3906"/>
            <a:ext cx="8229600" cy="5122258"/>
          </a:xfrm>
        </p:spPr>
        <p:txBody>
          <a:bodyPr>
            <a:normAutofit/>
          </a:bodyPr>
          <a:lstStyle/>
          <a:p>
            <a:r>
              <a:rPr lang="en-US" dirty="0"/>
              <a:t>Starvation</a:t>
            </a:r>
          </a:p>
          <a:p>
            <a:pPr lvl="1"/>
            <a:r>
              <a:rPr lang="en-US" dirty="0"/>
              <a:t>A thread is consistently denied access to a shared resource by other "greedy" threads.</a:t>
            </a:r>
          </a:p>
          <a:p>
            <a:pPr lvl="1"/>
            <a:r>
              <a:rPr lang="en-US" dirty="0"/>
              <a:t>Example: synch methods that take a long time to run and are called frequently.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Livelock</a:t>
            </a:r>
            <a:endParaRPr lang="en-US" dirty="0"/>
          </a:p>
          <a:p>
            <a:pPr lvl="1"/>
            <a:r>
              <a:rPr lang="en-US" dirty="0"/>
              <a:t>Thread A takes some action in response to another Thread B in attempt to avoid a problem.</a:t>
            </a:r>
          </a:p>
          <a:p>
            <a:pPr lvl="1"/>
            <a:r>
              <a:rPr lang="en-US" dirty="0"/>
              <a:t>Thread B then response to A's action.</a:t>
            </a:r>
          </a:p>
          <a:p>
            <a:pPr lvl="1"/>
            <a:r>
              <a:rPr lang="en-US" dirty="0"/>
              <a:t>Back and forth: neither thread is deadlocked, but they are too busy responding to each other to get anything else done.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018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Imagine a restaurant with a chef and a waiter.</a:t>
            </a:r>
          </a:p>
          <a:p>
            <a:r>
              <a:rPr lang="en-US" dirty="0"/>
              <a:t>The chef's job is to prepare food and place the food in the pickup area.</a:t>
            </a:r>
          </a:p>
          <a:p>
            <a:r>
              <a:rPr lang="en-US" dirty="0"/>
              <a:t>The pickup area can only hold one order at a time.</a:t>
            </a:r>
          </a:p>
          <a:p>
            <a:r>
              <a:rPr lang="en-US" dirty="0"/>
              <a:t>The waiter's job is to take the food from the pickup area to the tables.</a:t>
            </a:r>
          </a:p>
        </p:txBody>
      </p:sp>
    </p:spTree>
    <p:extLst>
      <p:ext uri="{BB962C8B-B14F-4D97-AF65-F5344CB8AC3E}">
        <p14:creationId xmlns:p14="http://schemas.microsoft.com/office/powerpoint/2010/main" val="5061607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772"/>
            <a:ext cx="8229600" cy="5912391"/>
          </a:xfrm>
        </p:spPr>
        <p:txBody>
          <a:bodyPr/>
          <a:lstStyle/>
          <a:p>
            <a:r>
              <a:rPr lang="en-US" dirty="0"/>
              <a:t>Class </a:t>
            </a:r>
            <a:r>
              <a:rPr lang="en-US" dirty="0" err="1"/>
              <a:t>PickupArea</a:t>
            </a:r>
            <a:r>
              <a:rPr lang="en-US" dirty="0"/>
              <a:t> models the waiting area for an order.  Holds the order number as an int.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Class Chef is a thread that when started, will cook ten orders back-to-back (sleeping randomly between them) and place them in the waiting area.</a:t>
            </a:r>
            <a:br>
              <a:rPr lang="en-US" dirty="0"/>
            </a:br>
            <a:endParaRPr lang="en-US" dirty="0"/>
          </a:p>
          <a:p>
            <a:r>
              <a:rPr lang="en-US" dirty="0"/>
              <a:t>Class Waiter is a thread that when started, will pick up ten orders from the waiting area and serve them (sleeping randomly between them).</a:t>
            </a:r>
          </a:p>
        </p:txBody>
      </p:sp>
    </p:spTree>
    <p:extLst>
      <p:ext uri="{BB962C8B-B14F-4D97-AF65-F5344CB8AC3E}">
        <p14:creationId xmlns:p14="http://schemas.microsoft.com/office/powerpoint/2010/main" val="8604952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restaurant</a:t>
            </a:r>
          </a:p>
        </p:txBody>
      </p:sp>
    </p:spTree>
    <p:extLst>
      <p:ext uri="{BB962C8B-B14F-4D97-AF65-F5344CB8AC3E}">
        <p14:creationId xmlns:p14="http://schemas.microsoft.com/office/powerpoint/2010/main" val="1189174413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20410"/>
          </a:xfrm>
        </p:spPr>
        <p:txBody>
          <a:bodyPr>
            <a:normAutofit/>
          </a:bodyPr>
          <a:lstStyle/>
          <a:p>
            <a:r>
              <a:rPr lang="en-US" dirty="0"/>
              <a:t>Exceptions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3906"/>
            <a:ext cx="8229600" cy="5122258"/>
          </a:xfrm>
        </p:spPr>
        <p:txBody>
          <a:bodyPr/>
          <a:lstStyle/>
          <a:p>
            <a:r>
              <a:rPr lang="en-US" dirty="0"/>
              <a:t>When an exceptional situation occurs, your code can choose to "throw an exception."</a:t>
            </a:r>
          </a:p>
          <a:p>
            <a:r>
              <a:rPr lang="en-US" dirty="0"/>
              <a:t>When this happens, another piece of code must "catch the exception."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09BA45-065C-3108-7605-5841629F4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676521"/>
            <a:ext cx="3160986" cy="3344460"/>
          </a:xfrm>
          <a:prstGeom prst="rect">
            <a:avLst/>
          </a:prstGeom>
        </p:spPr>
      </p:pic>
      <p:pic>
        <p:nvPicPr>
          <p:cNvPr id="1026" name="Picture 2" descr="Adley Rutschman injured enough for Baltimore Orioles to get extra year">
            <a:extLst>
              <a:ext uri="{FF2B5EF4-FFF2-40B4-BE49-F238E27FC236}">
                <a16:creationId xmlns:a16="http://schemas.microsoft.com/office/drawing/2014/main" id="{9DB3A8A4-8D02-9763-2CFF-0D43B5C8F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0737" y="2676522"/>
            <a:ext cx="3882515" cy="334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0984796"/>
      </p:ext>
    </p:extLst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8668"/>
            <a:ext cx="8229600" cy="5787496"/>
          </a:xfrm>
        </p:spPr>
        <p:txBody>
          <a:bodyPr/>
          <a:lstStyle/>
          <a:p>
            <a:r>
              <a:rPr lang="en-US" dirty="0"/>
              <a:t>Waiter doesn't wait for chef to cook meals before serving them.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The waiter might serve the same meal over and over, or sometimes will serve order 0, which means there is no meal!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Chef doesn't wait for the pickup area to be empty before cooking the next meal.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The chef might cook multiple orders and put them all in the waiting area back to back, overwriting the existing order that was already there.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5403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 part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 A:</a:t>
            </a:r>
          </a:p>
          <a:p>
            <a:pPr lvl="1"/>
            <a:r>
              <a:rPr lang="en-US" dirty="0"/>
              <a:t>Synchronize on the pickup area so that the waiter and chef don't step on each other's toes.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Part B:</a:t>
            </a:r>
          </a:p>
          <a:p>
            <a:pPr lvl="1"/>
            <a:r>
              <a:rPr lang="en-US" dirty="0"/>
              <a:t>Have the two threads communicate about when orders are ready.</a:t>
            </a:r>
          </a:p>
        </p:txBody>
      </p:sp>
    </p:spTree>
    <p:extLst>
      <p:ext uri="{BB962C8B-B14F-4D97-AF65-F5344CB8AC3E}">
        <p14:creationId xmlns:p14="http://schemas.microsoft.com/office/powerpoint/2010/main" val="5300153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Guarded 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guarded block is a block of code that cannot execute until a condition is true.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Chef should not cook a new order until the pickup area is free.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Waiter should not pickup an order unless there is one waiting in the pickup area.</a:t>
            </a:r>
          </a:p>
        </p:txBody>
      </p:sp>
    </p:spTree>
    <p:extLst>
      <p:ext uri="{BB962C8B-B14F-4D97-AF65-F5344CB8AC3E}">
        <p14:creationId xmlns:p14="http://schemas.microsoft.com/office/powerpoint/2010/main" val="1032841944"/>
      </p:ext>
    </p:extLst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0286"/>
            <a:ext cx="8229600" cy="583587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Chef.run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():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while (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pickupArea.orderNumber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&gt; 0) { 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Waiter.run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():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while (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pickupArea.orderNumber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== 0) { }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Let's try.  (Show restaurant1.5)</a:t>
            </a:r>
          </a:p>
        </p:txBody>
      </p:sp>
    </p:spTree>
    <p:extLst>
      <p:ext uri="{BB962C8B-B14F-4D97-AF65-F5344CB8AC3E}">
        <p14:creationId xmlns:p14="http://schemas.microsoft.com/office/powerpoint/2010/main" val="864234107"/>
      </p:ext>
    </p:extLst>
  </p:cSld>
  <p:clrMapOvr>
    <a:masterClrMapping/>
  </p:clrMapOvr>
  <p:transition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Busy waiting is bad, </a:t>
            </a:r>
            <a:r>
              <a:rPr lang="en-US" dirty="0" err="1"/>
              <a:t>mm'kay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Never wait on a condition with an empty while loop.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If a thread cannot continue until a condition is true, we need to tell the thread to wait without wasting CPU cycles.</a:t>
            </a:r>
          </a:p>
        </p:txBody>
      </p:sp>
    </p:spTree>
    <p:extLst>
      <p:ext uri="{BB962C8B-B14F-4D97-AF65-F5344CB8AC3E}">
        <p14:creationId xmlns:p14="http://schemas.microsoft.com/office/powerpoint/2010/main" val="1750731688"/>
      </p:ext>
    </p:extLst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430"/>
            <a:ext cx="8229600" cy="5944734"/>
          </a:xfrm>
        </p:spPr>
        <p:txBody>
          <a:bodyPr/>
          <a:lstStyle/>
          <a:p>
            <a:r>
              <a:rPr lang="en-US" dirty="0"/>
              <a:t>Every object has two methods, called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wait()</a:t>
            </a:r>
            <a:r>
              <a:rPr lang="en-US" dirty="0">
                <a:ea typeface="Courier" charset="0"/>
                <a:cs typeface="Courier" charset="0"/>
              </a:rPr>
              <a:t> </a:t>
            </a:r>
            <a:r>
              <a:rPr lang="en-US" dirty="0"/>
              <a:t>and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notifyAll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Whenever a thread holds a lock for an object x, the thread may call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x.wait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/>
              <a:t> and/or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x.notifyAll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().</a:t>
            </a:r>
            <a:br>
              <a:rPr lang="en-US" dirty="0"/>
            </a:br>
            <a:endParaRPr lang="en-US" dirty="0"/>
          </a:p>
          <a:p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x.wait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>
                <a:ea typeface="Courier" charset="0"/>
                <a:cs typeface="Courier" charset="0"/>
              </a:rPr>
              <a:t> </a:t>
            </a:r>
            <a:r>
              <a:rPr lang="en-US" dirty="0"/>
              <a:t>suspends the current thread </a:t>
            </a:r>
            <a:r>
              <a:rPr lang="en-US" b="1" i="1" dirty="0"/>
              <a:t>and releases x's lock</a:t>
            </a:r>
            <a:r>
              <a:rPr lang="en-US" dirty="0"/>
              <a:t> until it receives a wakeup call from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x.notifyAll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().</a:t>
            </a:r>
            <a:r>
              <a:rPr lang="en-US" dirty="0">
                <a:ea typeface="Courier" charset="0"/>
                <a:cs typeface="Courier" charset="0"/>
              </a:rPr>
              <a:t>  The CPU scheduler will not attempt to resume this thread until it is woken up with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x.notifyAll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().</a:t>
            </a:r>
            <a:br>
              <a:rPr lang="en-US" dirty="0"/>
            </a:br>
            <a:endParaRPr lang="en-US" dirty="0"/>
          </a:p>
          <a:p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x.notifyAll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>
                <a:ea typeface="Courier" charset="0"/>
                <a:cs typeface="Courier" charset="0"/>
              </a:rPr>
              <a:t> </a:t>
            </a:r>
            <a:r>
              <a:rPr lang="en-US" dirty="0"/>
              <a:t>wakes up all the threads that are waiting on object x. All the awakened threads then are available to pick up wherever they left off when they each called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x.wait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/>
              <a:t>.  Each thread will automatically attempt to </a:t>
            </a:r>
            <a:r>
              <a:rPr lang="en-US" b="1" i="1" dirty="0"/>
              <a:t>reacquire x's lock</a:t>
            </a:r>
            <a:r>
              <a:rPr lang="en-US" dirty="0"/>
              <a:t> before resuming.</a:t>
            </a:r>
          </a:p>
        </p:txBody>
      </p:sp>
    </p:spTree>
    <p:extLst>
      <p:ext uri="{BB962C8B-B14F-4D97-AF65-F5344CB8AC3E}">
        <p14:creationId xmlns:p14="http://schemas.microsoft.com/office/powerpoint/2010/main" val="1874032669"/>
      </p:ext>
    </p:extLst>
  </p:cSld>
  <p:clrMapOvr>
    <a:masterClrMapping/>
  </p:clrMapOvr>
  <p:transition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430"/>
            <a:ext cx="8229600" cy="594473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Most common idiom: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T1: [inside synch block for x]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while (!condition) { </a:t>
            </a:r>
            <a:br>
              <a:rPr lang="en-US" dirty="0"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x.wait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(); </a:t>
            </a:r>
            <a:br>
              <a:rPr lang="en-US" dirty="0"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latin typeface="Courier" charset="0"/>
                <a:ea typeface="Courier" charset="0"/>
                <a:cs typeface="Courier" charset="0"/>
              </a:rPr>
              <a:t>  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T2:  [inside synch block for x]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  condition = true; </a:t>
            </a:r>
            <a:br>
              <a:rPr lang="en-US" dirty="0"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x.notifyAll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871900981"/>
      </p:ext>
    </p:extLst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59117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T1 holds x's lock and calls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x.wait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/>
              <a:t>, then x's lock is released!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Therefore, another thread T2 can acquire x's lock to fix the condition that T1 is waiting on.</a:t>
            </a:r>
            <a:br>
              <a:rPr lang="en-US" dirty="0"/>
            </a:br>
            <a:endParaRPr lang="en-US" dirty="0"/>
          </a:p>
          <a:p>
            <a:r>
              <a:rPr lang="en-US" dirty="0"/>
              <a:t>Busy waits and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sleep()</a:t>
            </a:r>
            <a:r>
              <a:rPr lang="en-US" dirty="0"/>
              <a:t>s don't release locks, so our first fix for the restaurant was stuck forever busy waiting.</a:t>
            </a:r>
          </a:p>
        </p:txBody>
      </p:sp>
    </p:spTree>
    <p:extLst>
      <p:ext uri="{BB962C8B-B14F-4D97-AF65-F5344CB8AC3E}">
        <p14:creationId xmlns:p14="http://schemas.microsoft.com/office/powerpoint/2010/main" val="1425420311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 account </a:t>
            </a:r>
            <a:r>
              <a:rPr lang="en-US" dirty="0" err="1"/>
              <a:t>vs</a:t>
            </a:r>
            <a:r>
              <a:rPr lang="en-US" dirty="0"/>
              <a:t> Restaurant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BankAccount</a:t>
            </a:r>
            <a:r>
              <a:rPr lang="en-US" dirty="0"/>
              <a:t> did not need wait/</a:t>
            </a:r>
            <a:r>
              <a:rPr lang="en-US" dirty="0" err="1"/>
              <a:t>notifyAll</a:t>
            </a:r>
            <a:r>
              <a:rPr lang="en-US" dirty="0"/>
              <a:t> because if we tried to withdraw more money than we had, the withdraw() method simply </a:t>
            </a:r>
            <a:r>
              <a:rPr lang="en-US" b="1" i="1" dirty="0"/>
              <a:t>failed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wait/</a:t>
            </a:r>
            <a:r>
              <a:rPr lang="en-US" dirty="0" err="1"/>
              <a:t>notifyAll</a:t>
            </a:r>
            <a:r>
              <a:rPr lang="en-US" dirty="0"/>
              <a:t> are used in situations where failure is not an option --- you want your code to keep "retrying" until the situation is rectified.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08469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66096"/>
            <a:ext cx="8229600" cy="58600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try {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  Scanner </a:t>
            </a:r>
            <a:r>
              <a:rPr lang="en-US" sz="2000" b="1" dirty="0" err="1">
                <a:latin typeface="Courier"/>
                <a:cs typeface="Courier"/>
              </a:rPr>
              <a:t>sc</a:t>
            </a:r>
            <a:r>
              <a:rPr lang="en-US" sz="2000" b="1" dirty="0">
                <a:latin typeface="Courier"/>
                <a:cs typeface="Courier"/>
              </a:rPr>
              <a:t> = new Scanner(new File("</a:t>
            </a:r>
            <a:r>
              <a:rPr lang="en-US" sz="2000" b="1" dirty="0" err="1">
                <a:latin typeface="Courier"/>
                <a:cs typeface="Courier"/>
              </a:rPr>
              <a:t>data.txt</a:t>
            </a:r>
            <a:r>
              <a:rPr lang="en-US" sz="2000" b="1" dirty="0">
                <a:latin typeface="Courier"/>
                <a:cs typeface="Courier"/>
              </a:rPr>
              <a:t>"));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  // read data from the scanner…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catch (</a:t>
            </a:r>
            <a:r>
              <a:rPr lang="en-US" sz="2000" b="1" dirty="0" err="1">
                <a:latin typeface="Courier"/>
                <a:cs typeface="Courier"/>
              </a:rPr>
              <a:t>FileNotFoundException</a:t>
            </a:r>
            <a:r>
              <a:rPr lang="en-US" sz="2000" b="1" dirty="0">
                <a:latin typeface="Courier"/>
                <a:cs typeface="Courier"/>
              </a:rPr>
              <a:t> e) {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  </a:t>
            </a:r>
            <a:r>
              <a:rPr lang="en-US" sz="2000" b="1" dirty="0" err="1">
                <a:latin typeface="Courier"/>
                <a:cs typeface="Courier"/>
              </a:rPr>
              <a:t>System.err.println</a:t>
            </a:r>
            <a:r>
              <a:rPr lang="en-US" sz="2000" b="1" dirty="0">
                <a:latin typeface="Courier"/>
                <a:cs typeface="Courier"/>
              </a:rPr>
              <a:t>("Couldn't open file.");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}</a:t>
            </a:r>
          </a:p>
          <a:p>
            <a:r>
              <a:rPr lang="en-US" sz="2400" dirty="0">
                <a:latin typeface="Arial"/>
                <a:cs typeface="Arial"/>
              </a:rPr>
              <a:t>Any code that has the ability to throw an exception should be placed inside a try block.</a:t>
            </a:r>
          </a:p>
          <a:p>
            <a:pPr lvl="1"/>
            <a:r>
              <a:rPr lang="en-US" sz="2000" dirty="0">
                <a:latin typeface="Arial"/>
                <a:cs typeface="Arial"/>
              </a:rPr>
              <a:t>Here, the Scanner constructor may throw an exception if it can't find </a:t>
            </a:r>
            <a:r>
              <a:rPr lang="en-US" sz="2000" dirty="0" err="1">
                <a:latin typeface="Arial"/>
                <a:cs typeface="Arial"/>
              </a:rPr>
              <a:t>data.txt</a:t>
            </a:r>
            <a:endParaRPr lang="en-US" sz="2000" dirty="0">
              <a:latin typeface="Arial"/>
              <a:cs typeface="Arial"/>
            </a:endParaRPr>
          </a:p>
          <a:p>
            <a:r>
              <a:rPr lang="en-US" sz="2400" dirty="0">
                <a:latin typeface="Arial"/>
                <a:cs typeface="Arial"/>
              </a:rPr>
              <a:t>The catch block afterwards is the error handler code.</a:t>
            </a:r>
          </a:p>
          <a:p>
            <a:endParaRPr lang="en-US" sz="2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9722108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 account </a:t>
            </a:r>
            <a:r>
              <a:rPr lang="en-US" dirty="0" err="1"/>
              <a:t>vs</a:t>
            </a:r>
            <a:r>
              <a:rPr lang="en-US" dirty="0"/>
              <a:t> Restaurant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Chef &amp; Waiter needs wait/</a:t>
            </a:r>
            <a:r>
              <a:rPr lang="en-US" dirty="0" err="1"/>
              <a:t>notifyAll</a:t>
            </a:r>
            <a:r>
              <a:rPr lang="en-US" dirty="0"/>
              <a:t> because: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We don't want the Chef to lose an order (fail) if there's already an order waiting to be picked up  (aka when the Chef is ahead of the Waiter)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We don't want the Waiter to pick up the same order twice (fail) if there's not a new order waiting to be picked up (aka when the Waiter is ahead of the Chef).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83824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266096"/>
            <a:ext cx="8481181" cy="58600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try {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  Scanner </a:t>
            </a:r>
            <a:r>
              <a:rPr lang="en-US" sz="2000" b="1" dirty="0" err="1">
                <a:latin typeface="Courier"/>
                <a:cs typeface="Courier"/>
              </a:rPr>
              <a:t>sc</a:t>
            </a:r>
            <a:r>
              <a:rPr lang="en-US" sz="2000" b="1" dirty="0">
                <a:latin typeface="Courier"/>
                <a:cs typeface="Courier"/>
              </a:rPr>
              <a:t> = new Scanner(new File("</a:t>
            </a:r>
            <a:r>
              <a:rPr lang="en-US" sz="2000" b="1" dirty="0" err="1">
                <a:latin typeface="Courier"/>
                <a:cs typeface="Courier"/>
              </a:rPr>
              <a:t>data.txt</a:t>
            </a:r>
            <a:r>
              <a:rPr lang="en-US" sz="2000" b="1" dirty="0">
                <a:latin typeface="Courier"/>
                <a:cs typeface="Courier"/>
              </a:rPr>
              <a:t>"));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  // read data from the scanner…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catch (</a:t>
            </a:r>
            <a:r>
              <a:rPr lang="en-US" sz="2000" b="1" dirty="0" err="1">
                <a:latin typeface="Courier"/>
                <a:cs typeface="Courier"/>
              </a:rPr>
              <a:t>FileNotFoundException</a:t>
            </a:r>
            <a:r>
              <a:rPr lang="en-US" sz="2000" b="1" dirty="0">
                <a:latin typeface="Courier"/>
                <a:cs typeface="Courier"/>
              </a:rPr>
              <a:t> e) {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  </a:t>
            </a:r>
            <a:r>
              <a:rPr lang="en-US" sz="2000" b="1" dirty="0" err="1">
                <a:latin typeface="Courier"/>
                <a:cs typeface="Courier"/>
              </a:rPr>
              <a:t>System.err.println</a:t>
            </a:r>
            <a:r>
              <a:rPr lang="en-US" sz="2000" b="1" dirty="0">
                <a:latin typeface="Courier"/>
                <a:cs typeface="Courier"/>
              </a:rPr>
              <a:t>("Couldn't open file.");</a:t>
            </a:r>
          </a:p>
          <a:p>
            <a:pPr marL="0" indent="0">
              <a:buNone/>
            </a:pPr>
            <a:r>
              <a:rPr lang="en-US" sz="2000" b="1" dirty="0">
                <a:latin typeface="Courier"/>
                <a:cs typeface="Courier"/>
              </a:rPr>
              <a:t>}</a:t>
            </a:r>
          </a:p>
          <a:p>
            <a:r>
              <a:rPr lang="en-US" sz="2400" dirty="0">
                <a:latin typeface="Arial"/>
                <a:cs typeface="Arial"/>
              </a:rPr>
              <a:t>If the code in the try block </a:t>
            </a:r>
            <a:r>
              <a:rPr lang="en-US" sz="2400" i="1" dirty="0">
                <a:latin typeface="Arial"/>
                <a:cs typeface="Arial"/>
              </a:rPr>
              <a:t>doesn't</a:t>
            </a:r>
            <a:r>
              <a:rPr lang="en-US" sz="2400" dirty="0">
                <a:latin typeface="Arial"/>
                <a:cs typeface="Arial"/>
              </a:rPr>
              <a:t> throw an exception, the catch block is skipped.</a:t>
            </a:r>
          </a:p>
          <a:p>
            <a:r>
              <a:rPr lang="en-US" sz="2400" dirty="0">
                <a:latin typeface="Arial"/>
                <a:cs typeface="Arial"/>
              </a:rPr>
              <a:t>If the code in the try block </a:t>
            </a:r>
            <a:r>
              <a:rPr lang="en-US" sz="2400" i="1" dirty="0">
                <a:latin typeface="Arial"/>
                <a:cs typeface="Arial"/>
              </a:rPr>
              <a:t>does</a:t>
            </a:r>
            <a:r>
              <a:rPr lang="en-US" sz="2400" dirty="0">
                <a:latin typeface="Arial"/>
                <a:cs typeface="Arial"/>
              </a:rPr>
              <a:t> throw an exception, as soon as the exception happens, the catch block starts running.  After it finishes, program continues with whatever is after the catch block.</a:t>
            </a:r>
          </a:p>
          <a:p>
            <a:pPr lvl="1"/>
            <a:r>
              <a:rPr lang="en-US" sz="2000" dirty="0">
                <a:latin typeface="Arial"/>
                <a:cs typeface="Arial"/>
              </a:rPr>
              <a:t>Therefore you can recover from errors gracefully.</a:t>
            </a:r>
          </a:p>
          <a:p>
            <a:pPr lvl="1"/>
            <a:r>
              <a:rPr lang="en-US" sz="2000" dirty="0">
                <a:latin typeface="Arial"/>
                <a:cs typeface="Arial"/>
              </a:rPr>
              <a:t>Error handling logic is separated from the "normal program" logic.</a:t>
            </a:r>
          </a:p>
        </p:txBody>
      </p:sp>
    </p:spTree>
    <p:extLst>
      <p:ext uri="{BB962C8B-B14F-4D97-AF65-F5344CB8AC3E}">
        <p14:creationId xmlns:p14="http://schemas.microsoft.com/office/powerpoint/2010/main" val="98369056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314476"/>
            <a:ext cx="8505371" cy="5811687"/>
          </a:xfrm>
        </p:spPr>
        <p:txBody>
          <a:bodyPr>
            <a:normAutofit/>
          </a:bodyPr>
          <a:lstStyle/>
          <a:p>
            <a:r>
              <a:rPr lang="en-US" dirty="0"/>
              <a:t>Methods that have the ability to throw exceptions must declare what exceptions are possible.</a:t>
            </a:r>
          </a:p>
          <a:p>
            <a:pPr marL="0" indent="0">
              <a:buNone/>
            </a:pPr>
            <a:r>
              <a:rPr lang="en-US" b="1">
                <a:latin typeface="Courier"/>
                <a:cs typeface="Courier"/>
              </a:rPr>
              <a:t>  public </a:t>
            </a:r>
            <a:r>
              <a:rPr lang="en-US" b="1" dirty="0">
                <a:latin typeface="Courier"/>
                <a:cs typeface="Courier"/>
              </a:rPr>
              <a:t>Scanner(File source)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throws </a:t>
            </a:r>
            <a:r>
              <a:rPr lang="en-US" b="1" dirty="0" err="1">
                <a:latin typeface="Courier"/>
                <a:cs typeface="Courier"/>
              </a:rPr>
              <a:t>FileNotFoundException</a:t>
            </a:r>
            <a:r>
              <a:rPr lang="en-US" b="1" dirty="0">
                <a:latin typeface="Courier"/>
                <a:cs typeface="Courier"/>
              </a:rPr>
              <a:t> {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...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}</a:t>
            </a:r>
          </a:p>
          <a:p>
            <a:r>
              <a:rPr lang="en-US" dirty="0">
                <a:latin typeface="Arial"/>
                <a:cs typeface="Arial"/>
              </a:rPr>
              <a:t>Java API tells you which methods throw which exceptions.</a:t>
            </a:r>
          </a:p>
          <a:p>
            <a:r>
              <a:rPr lang="en-US" dirty="0">
                <a:latin typeface="Arial"/>
                <a:cs typeface="Arial"/>
              </a:rPr>
              <a:t>Code will not compile without proper try/catch blocks.</a:t>
            </a:r>
          </a:p>
        </p:txBody>
      </p:sp>
    </p:spTree>
    <p:extLst>
      <p:ext uri="{BB962C8B-B14F-4D97-AF65-F5344CB8AC3E}">
        <p14:creationId xmlns:p14="http://schemas.microsoft.com/office/powerpoint/2010/main" val="1558160928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98234</TotalTime>
  <Words>3842</Words>
  <Application>Microsoft Macintosh PowerPoint</Application>
  <PresentationFormat>On-screen Show (4:3)</PresentationFormat>
  <Paragraphs>414</Paragraphs>
  <Slides>70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6" baseType="lpstr">
      <vt:lpstr>Arial</vt:lpstr>
      <vt:lpstr>Calibri</vt:lpstr>
      <vt:lpstr>Calibri Light</vt:lpstr>
      <vt:lpstr>Courier</vt:lpstr>
      <vt:lpstr>Times New Roman</vt:lpstr>
      <vt:lpstr>dan_design_template</vt:lpstr>
      <vt:lpstr>CS 360  Programming Languages Exceptions and Threads</vt:lpstr>
      <vt:lpstr>Exceptions</vt:lpstr>
      <vt:lpstr>Exceptions</vt:lpstr>
      <vt:lpstr>Exceptions</vt:lpstr>
      <vt:lpstr>Exceptions</vt:lpstr>
      <vt:lpstr>Exceptions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Takeaway</vt:lpstr>
      <vt:lpstr>More advanced stuff</vt:lpstr>
      <vt:lpstr>Threads</vt:lpstr>
      <vt:lpstr>PowerPoint Presentation</vt:lpstr>
      <vt:lpstr>PowerPoint Presentation</vt:lpstr>
      <vt:lpstr>PowerPoint Presentation</vt:lpstr>
      <vt:lpstr>Processes vs threads</vt:lpstr>
      <vt:lpstr>Processes vs threads</vt:lpstr>
      <vt:lpstr>Java Threads</vt:lpstr>
      <vt:lpstr>PowerPoint Presentation</vt:lpstr>
      <vt:lpstr>Takeaway</vt:lpstr>
      <vt:lpstr>Sleeping</vt:lpstr>
      <vt:lpstr>PowerPoint Presentation</vt:lpstr>
      <vt:lpstr>Bad sleep</vt:lpstr>
      <vt:lpstr>InterruptedException</vt:lpstr>
      <vt:lpstr>Join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Solution: locks</vt:lpstr>
      <vt:lpstr>Locks</vt:lpstr>
      <vt:lpstr>Locks</vt:lpstr>
      <vt:lpstr>Locks</vt:lpstr>
      <vt:lpstr>PowerPoint Presentation</vt:lpstr>
      <vt:lpstr>PowerPoint Presentation</vt:lpstr>
      <vt:lpstr>PowerPoint Presentation</vt:lpstr>
      <vt:lpstr>Locks</vt:lpstr>
      <vt:lpstr>Locks</vt:lpstr>
      <vt:lpstr>Fix bank account</vt:lpstr>
      <vt:lpstr>Locks</vt:lpstr>
      <vt:lpstr>PowerPoint Presentation</vt:lpstr>
      <vt:lpstr>Fix bank account</vt:lpstr>
      <vt:lpstr>PowerPoint Presentation</vt:lpstr>
      <vt:lpstr>PowerPoint Presentation</vt:lpstr>
      <vt:lpstr>Deadlock</vt:lpstr>
      <vt:lpstr>Remedies</vt:lpstr>
      <vt:lpstr>Other issues</vt:lpstr>
      <vt:lpstr>Coordination</vt:lpstr>
      <vt:lpstr>PowerPoint Presentation</vt:lpstr>
      <vt:lpstr>PowerPoint Presentation</vt:lpstr>
      <vt:lpstr>PowerPoint Presentation</vt:lpstr>
      <vt:lpstr>2 part solution</vt:lpstr>
      <vt:lpstr>Solution: Guarded blocks</vt:lpstr>
      <vt:lpstr>PowerPoint Presentation</vt:lpstr>
      <vt:lpstr>Busy waiting is bad, mm'kay?</vt:lpstr>
      <vt:lpstr>PowerPoint Presentation</vt:lpstr>
      <vt:lpstr>PowerPoint Presentation</vt:lpstr>
      <vt:lpstr>Try it out</vt:lpstr>
      <vt:lpstr>Why does this work?</vt:lpstr>
      <vt:lpstr>Bank account vs Restaurant</vt:lpstr>
      <vt:lpstr>Bank account vs Restaurant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976</cp:revision>
  <cp:lastPrinted>2017-10-10T17:20:40Z</cp:lastPrinted>
  <dcterms:created xsi:type="dcterms:W3CDTF">2009-03-13T20:43:19Z</dcterms:created>
  <dcterms:modified xsi:type="dcterms:W3CDTF">2023-04-11T17:00:18Z</dcterms:modified>
</cp:coreProperties>
</file>